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3"/>
  </p:notesMasterIdLst>
  <p:sldIdLst>
    <p:sldId id="256" r:id="rId2"/>
    <p:sldId id="442" r:id="rId3"/>
    <p:sldId id="443" r:id="rId4"/>
    <p:sldId id="463" r:id="rId5"/>
    <p:sldId id="466" r:id="rId6"/>
    <p:sldId id="464" r:id="rId7"/>
    <p:sldId id="441" r:id="rId8"/>
    <p:sldId id="444" r:id="rId9"/>
    <p:sldId id="445" r:id="rId10"/>
    <p:sldId id="417" r:id="rId11"/>
    <p:sldId id="453" r:id="rId12"/>
    <p:sldId id="447" r:id="rId13"/>
    <p:sldId id="448" r:id="rId14"/>
    <p:sldId id="269" r:id="rId15"/>
    <p:sldId id="446" r:id="rId16"/>
    <p:sldId id="451" r:id="rId17"/>
    <p:sldId id="450" r:id="rId18"/>
    <p:sldId id="396" r:id="rId19"/>
    <p:sldId id="439" r:id="rId20"/>
    <p:sldId id="435" r:id="rId21"/>
    <p:sldId id="440" r:id="rId22"/>
    <p:sldId id="425" r:id="rId23"/>
    <p:sldId id="452" r:id="rId24"/>
    <p:sldId id="455" r:id="rId25"/>
    <p:sldId id="456" r:id="rId26"/>
    <p:sldId id="458" r:id="rId27"/>
    <p:sldId id="459" r:id="rId28"/>
    <p:sldId id="460" r:id="rId29"/>
    <p:sldId id="461" r:id="rId30"/>
    <p:sldId id="258" r:id="rId31"/>
    <p:sldId id="462" r:id="rId32"/>
    <p:sldId id="419" r:id="rId33"/>
    <p:sldId id="296" r:id="rId34"/>
    <p:sldId id="273" r:id="rId35"/>
    <p:sldId id="288" r:id="rId36"/>
    <p:sldId id="276" r:id="rId37"/>
    <p:sldId id="277" r:id="rId38"/>
    <p:sldId id="300" r:id="rId39"/>
    <p:sldId id="294" r:id="rId40"/>
    <p:sldId id="282" r:id="rId41"/>
    <p:sldId id="31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849500-26EA-95C3-9EDA-590CC14E99D3}" name="Ours, Chris (NIH/NHGRI) [E]" initials="OC([" userId="S::oursca@nih.gov::998f0f9d-c0fe-428c-82ba-965d98b053af" providerId="AD"/>
  <p188:author id="{70FCF7FA-CF49-376B-EDC4-E5035F68DC00}" name="Rostagni, Olivia (NIH/NHGRI) [F]" initials="RO([" userId="S::rostagniom@nih.gov::0030afc0-be42-41e1-b8a0-bd573813d28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E9CAF"/>
    <a:srgbClr val="26BEB0"/>
    <a:srgbClr val="001853"/>
    <a:srgbClr val="D3E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21"/>
    <p:restoredTop sz="73388"/>
  </p:normalViewPr>
  <p:slideViewPr>
    <p:cSldViewPr snapToGrid="0" snapToObjects="1">
      <p:cViewPr>
        <p:scale>
          <a:sx n="88" d="100"/>
          <a:sy n="88" d="100"/>
        </p:scale>
        <p:origin x="137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8D5E05-E5C2-8948-8CEF-826497E50758}" type="doc">
      <dgm:prSet loTypeId="urn:microsoft.com/office/officeart/2005/8/layout/equation1" loCatId="relationship" qsTypeId="urn:microsoft.com/office/officeart/2005/8/quickstyle/simple1" qsCatId="simple" csTypeId="urn:microsoft.com/office/officeart/2005/8/colors/accent1_2" csCatId="accent1" phldr="1"/>
      <dgm:spPr/>
      <dgm:t>
        <a:bodyPr/>
        <a:lstStyle/>
        <a:p>
          <a:endParaRPr lang="en-US"/>
        </a:p>
      </dgm:t>
    </dgm:pt>
    <dgm:pt modelId="{8C357A2C-5987-6345-A780-EB89BDC7167F}">
      <dgm:prSet phldrT="[Text]"/>
      <dgm:spPr/>
      <dgm:t>
        <a:bodyPr/>
        <a:lstStyle/>
        <a:p>
          <a:r>
            <a:rPr lang="en-US" dirty="0"/>
            <a:t>Feel</a:t>
          </a:r>
        </a:p>
      </dgm:t>
    </dgm:pt>
    <dgm:pt modelId="{1214BB68-A9E0-754B-A2BD-2CF4D3A24C42}" type="parTrans" cxnId="{983BF8E8-5F1A-2C4D-8507-F3C080B692A0}">
      <dgm:prSet/>
      <dgm:spPr/>
      <dgm:t>
        <a:bodyPr/>
        <a:lstStyle/>
        <a:p>
          <a:endParaRPr lang="en-US"/>
        </a:p>
      </dgm:t>
    </dgm:pt>
    <dgm:pt modelId="{62F5023F-9C15-8C49-88CE-13BBED68A9D3}" type="sibTrans" cxnId="{983BF8E8-5F1A-2C4D-8507-F3C080B692A0}">
      <dgm:prSet/>
      <dgm:spPr/>
      <dgm:t>
        <a:bodyPr/>
        <a:lstStyle/>
        <a:p>
          <a:endParaRPr lang="en-US"/>
        </a:p>
      </dgm:t>
    </dgm:pt>
    <dgm:pt modelId="{AA77F2EF-C509-9647-B107-5A1686E028F5}">
      <dgm:prSet phldrT="[Text]"/>
      <dgm:spPr/>
      <dgm:t>
        <a:bodyPr/>
        <a:lstStyle/>
        <a:p>
          <a:r>
            <a:rPr lang="en-US" dirty="0"/>
            <a:t>Function</a:t>
          </a:r>
        </a:p>
      </dgm:t>
    </dgm:pt>
    <dgm:pt modelId="{91295814-BC1F-6149-9A4A-6B1F7E9CEB2C}" type="parTrans" cxnId="{D2B5D8E4-DCFB-F240-953C-5645231954B2}">
      <dgm:prSet/>
      <dgm:spPr/>
      <dgm:t>
        <a:bodyPr/>
        <a:lstStyle/>
        <a:p>
          <a:endParaRPr lang="en-US"/>
        </a:p>
      </dgm:t>
    </dgm:pt>
    <dgm:pt modelId="{FBCA4794-32F4-114B-B081-BA5860A6B198}" type="sibTrans" cxnId="{D2B5D8E4-DCFB-F240-953C-5645231954B2}">
      <dgm:prSet/>
      <dgm:spPr/>
      <dgm:t>
        <a:bodyPr/>
        <a:lstStyle/>
        <a:p>
          <a:endParaRPr lang="en-US"/>
        </a:p>
      </dgm:t>
    </dgm:pt>
    <dgm:pt modelId="{1F90645F-7DB1-AB41-A9CF-02DD18CC2544}">
      <dgm:prSet phldrT="[Text]"/>
      <dgm:spPr/>
      <dgm:t>
        <a:bodyPr/>
        <a:lstStyle/>
        <a:p>
          <a:r>
            <a:rPr lang="en-US" dirty="0"/>
            <a:t>Efficacy</a:t>
          </a:r>
        </a:p>
      </dgm:t>
    </dgm:pt>
    <dgm:pt modelId="{2EF75611-A37B-DD47-BA9D-6F470340B710}" type="parTrans" cxnId="{7F96C4E1-0FC4-7244-B61A-DB15640EC0E9}">
      <dgm:prSet/>
      <dgm:spPr/>
      <dgm:t>
        <a:bodyPr/>
        <a:lstStyle/>
        <a:p>
          <a:endParaRPr lang="en-US"/>
        </a:p>
      </dgm:t>
    </dgm:pt>
    <dgm:pt modelId="{D9F23913-DEB5-ED4F-AF9D-43DE42EF4BA4}" type="sibTrans" cxnId="{7F96C4E1-0FC4-7244-B61A-DB15640EC0E9}">
      <dgm:prSet/>
      <dgm:spPr/>
      <dgm:t>
        <a:bodyPr/>
        <a:lstStyle/>
        <a:p>
          <a:endParaRPr lang="en-US"/>
        </a:p>
      </dgm:t>
    </dgm:pt>
    <dgm:pt modelId="{C7622429-EE03-934C-AB18-623861751295}">
      <dgm:prSet/>
      <dgm:spPr/>
      <dgm:t>
        <a:bodyPr/>
        <a:lstStyle/>
        <a:p>
          <a:r>
            <a:rPr lang="en-US" dirty="0"/>
            <a:t>Survive</a:t>
          </a:r>
        </a:p>
      </dgm:t>
    </dgm:pt>
    <dgm:pt modelId="{012D2026-AEEA-374D-B0DE-D75A32ABBE96}" type="parTrans" cxnId="{220A5646-B829-224A-9407-6654B3615B40}">
      <dgm:prSet/>
      <dgm:spPr/>
      <dgm:t>
        <a:bodyPr/>
        <a:lstStyle/>
        <a:p>
          <a:endParaRPr lang="en-US"/>
        </a:p>
      </dgm:t>
    </dgm:pt>
    <dgm:pt modelId="{2997EF9F-F485-DD4F-99F7-5125678E2CD3}" type="sibTrans" cxnId="{220A5646-B829-224A-9407-6654B3615B40}">
      <dgm:prSet/>
      <dgm:spPr/>
      <dgm:t>
        <a:bodyPr/>
        <a:lstStyle/>
        <a:p>
          <a:endParaRPr lang="en-US"/>
        </a:p>
      </dgm:t>
    </dgm:pt>
    <dgm:pt modelId="{35A7A5AF-EA22-3341-B1A1-E8211991F1F4}" type="pres">
      <dgm:prSet presAssocID="{818D5E05-E5C2-8948-8CEF-826497E50758}" presName="linearFlow" presStyleCnt="0">
        <dgm:presLayoutVars>
          <dgm:dir/>
          <dgm:resizeHandles val="exact"/>
        </dgm:presLayoutVars>
      </dgm:prSet>
      <dgm:spPr/>
    </dgm:pt>
    <dgm:pt modelId="{15CBF59D-DEF0-0B41-828F-52E8AC31E9E3}" type="pres">
      <dgm:prSet presAssocID="{8C357A2C-5987-6345-A780-EB89BDC7167F}" presName="node" presStyleLbl="node1" presStyleIdx="0" presStyleCnt="4">
        <dgm:presLayoutVars>
          <dgm:bulletEnabled val="1"/>
        </dgm:presLayoutVars>
      </dgm:prSet>
      <dgm:spPr/>
    </dgm:pt>
    <dgm:pt modelId="{6F627B73-748D-4546-B8A8-808E280EA475}" type="pres">
      <dgm:prSet presAssocID="{62F5023F-9C15-8C49-88CE-13BBED68A9D3}" presName="spacerL" presStyleCnt="0"/>
      <dgm:spPr/>
    </dgm:pt>
    <dgm:pt modelId="{EEC66820-F674-9145-9F75-4E2E9D02766A}" type="pres">
      <dgm:prSet presAssocID="{62F5023F-9C15-8C49-88CE-13BBED68A9D3}" presName="sibTrans" presStyleLbl="sibTrans2D1" presStyleIdx="0" presStyleCnt="3"/>
      <dgm:spPr/>
    </dgm:pt>
    <dgm:pt modelId="{F0AEE4CE-B7D0-2642-9CCA-D8C6A1251830}" type="pres">
      <dgm:prSet presAssocID="{62F5023F-9C15-8C49-88CE-13BBED68A9D3}" presName="spacerR" presStyleCnt="0"/>
      <dgm:spPr/>
    </dgm:pt>
    <dgm:pt modelId="{86172473-C191-F845-88DE-9060CEC4975E}" type="pres">
      <dgm:prSet presAssocID="{AA77F2EF-C509-9647-B107-5A1686E028F5}" presName="node" presStyleLbl="node1" presStyleIdx="1" presStyleCnt="4">
        <dgm:presLayoutVars>
          <dgm:bulletEnabled val="1"/>
        </dgm:presLayoutVars>
      </dgm:prSet>
      <dgm:spPr/>
    </dgm:pt>
    <dgm:pt modelId="{34A64CA9-5F8F-8E47-81D6-2718C6581B50}" type="pres">
      <dgm:prSet presAssocID="{FBCA4794-32F4-114B-B081-BA5860A6B198}" presName="spacerL" presStyleCnt="0"/>
      <dgm:spPr/>
    </dgm:pt>
    <dgm:pt modelId="{7ECD21C0-7E93-5549-8214-2777A0B70B4B}" type="pres">
      <dgm:prSet presAssocID="{FBCA4794-32F4-114B-B081-BA5860A6B198}" presName="sibTrans" presStyleLbl="sibTrans2D1" presStyleIdx="1" presStyleCnt="3"/>
      <dgm:spPr/>
    </dgm:pt>
    <dgm:pt modelId="{1F753BDE-53BA-2343-B15B-A45D2077B89F}" type="pres">
      <dgm:prSet presAssocID="{FBCA4794-32F4-114B-B081-BA5860A6B198}" presName="spacerR" presStyleCnt="0"/>
      <dgm:spPr/>
    </dgm:pt>
    <dgm:pt modelId="{69941A97-BEA7-F04C-B908-C459B63F2134}" type="pres">
      <dgm:prSet presAssocID="{C7622429-EE03-934C-AB18-623861751295}" presName="node" presStyleLbl="node1" presStyleIdx="2" presStyleCnt="4">
        <dgm:presLayoutVars>
          <dgm:bulletEnabled val="1"/>
        </dgm:presLayoutVars>
      </dgm:prSet>
      <dgm:spPr/>
    </dgm:pt>
    <dgm:pt modelId="{9BD76E9F-668D-E64E-B5A9-DB33B835C97D}" type="pres">
      <dgm:prSet presAssocID="{2997EF9F-F485-DD4F-99F7-5125678E2CD3}" presName="spacerL" presStyleCnt="0"/>
      <dgm:spPr/>
    </dgm:pt>
    <dgm:pt modelId="{BC1B0C3B-34C0-2549-B897-A3ED6992DCDE}" type="pres">
      <dgm:prSet presAssocID="{2997EF9F-F485-DD4F-99F7-5125678E2CD3}" presName="sibTrans" presStyleLbl="sibTrans2D1" presStyleIdx="2" presStyleCnt="3"/>
      <dgm:spPr/>
    </dgm:pt>
    <dgm:pt modelId="{5008B206-DFCE-6040-A916-93D133615B0F}" type="pres">
      <dgm:prSet presAssocID="{2997EF9F-F485-DD4F-99F7-5125678E2CD3}" presName="spacerR" presStyleCnt="0"/>
      <dgm:spPr/>
    </dgm:pt>
    <dgm:pt modelId="{2A443375-F55B-F446-8BFF-D6F7125F9B64}" type="pres">
      <dgm:prSet presAssocID="{1F90645F-7DB1-AB41-A9CF-02DD18CC2544}" presName="node" presStyleLbl="node1" presStyleIdx="3" presStyleCnt="4">
        <dgm:presLayoutVars>
          <dgm:bulletEnabled val="1"/>
        </dgm:presLayoutVars>
      </dgm:prSet>
      <dgm:spPr/>
    </dgm:pt>
  </dgm:ptLst>
  <dgm:cxnLst>
    <dgm:cxn modelId="{AEE79522-752C-084A-B55A-8D4CFBE4FE5C}" type="presOf" srcId="{818D5E05-E5C2-8948-8CEF-826497E50758}" destId="{35A7A5AF-EA22-3341-B1A1-E8211991F1F4}" srcOrd="0" destOrd="0" presId="urn:microsoft.com/office/officeart/2005/8/layout/equation1"/>
    <dgm:cxn modelId="{220A5646-B829-224A-9407-6654B3615B40}" srcId="{818D5E05-E5C2-8948-8CEF-826497E50758}" destId="{C7622429-EE03-934C-AB18-623861751295}" srcOrd="2" destOrd="0" parTransId="{012D2026-AEEA-374D-B0DE-D75A32ABBE96}" sibTransId="{2997EF9F-F485-DD4F-99F7-5125678E2CD3}"/>
    <dgm:cxn modelId="{37451C68-F7D1-CD42-B9C0-43BD30A7620F}" type="presOf" srcId="{C7622429-EE03-934C-AB18-623861751295}" destId="{69941A97-BEA7-F04C-B908-C459B63F2134}" srcOrd="0" destOrd="0" presId="urn:microsoft.com/office/officeart/2005/8/layout/equation1"/>
    <dgm:cxn modelId="{632CC8AA-63EF-BC47-8D0E-8D04D42AC8E4}" type="presOf" srcId="{AA77F2EF-C509-9647-B107-5A1686E028F5}" destId="{86172473-C191-F845-88DE-9060CEC4975E}" srcOrd="0" destOrd="0" presId="urn:microsoft.com/office/officeart/2005/8/layout/equation1"/>
    <dgm:cxn modelId="{6AE1F0C8-FD02-2F43-A3B1-6F2DAB8BBF5C}" type="presOf" srcId="{1F90645F-7DB1-AB41-A9CF-02DD18CC2544}" destId="{2A443375-F55B-F446-8BFF-D6F7125F9B64}" srcOrd="0" destOrd="0" presId="urn:microsoft.com/office/officeart/2005/8/layout/equation1"/>
    <dgm:cxn modelId="{7F96C4E1-0FC4-7244-B61A-DB15640EC0E9}" srcId="{818D5E05-E5C2-8948-8CEF-826497E50758}" destId="{1F90645F-7DB1-AB41-A9CF-02DD18CC2544}" srcOrd="3" destOrd="0" parTransId="{2EF75611-A37B-DD47-BA9D-6F470340B710}" sibTransId="{D9F23913-DEB5-ED4F-AF9D-43DE42EF4BA4}"/>
    <dgm:cxn modelId="{D2B5D8E4-DCFB-F240-953C-5645231954B2}" srcId="{818D5E05-E5C2-8948-8CEF-826497E50758}" destId="{AA77F2EF-C509-9647-B107-5A1686E028F5}" srcOrd="1" destOrd="0" parTransId="{91295814-BC1F-6149-9A4A-6B1F7E9CEB2C}" sibTransId="{FBCA4794-32F4-114B-B081-BA5860A6B198}"/>
    <dgm:cxn modelId="{851320E8-D77B-7549-BC52-79B66320864C}" type="presOf" srcId="{2997EF9F-F485-DD4F-99F7-5125678E2CD3}" destId="{BC1B0C3B-34C0-2549-B897-A3ED6992DCDE}" srcOrd="0" destOrd="0" presId="urn:microsoft.com/office/officeart/2005/8/layout/equation1"/>
    <dgm:cxn modelId="{983BF8E8-5F1A-2C4D-8507-F3C080B692A0}" srcId="{818D5E05-E5C2-8948-8CEF-826497E50758}" destId="{8C357A2C-5987-6345-A780-EB89BDC7167F}" srcOrd="0" destOrd="0" parTransId="{1214BB68-A9E0-754B-A2BD-2CF4D3A24C42}" sibTransId="{62F5023F-9C15-8C49-88CE-13BBED68A9D3}"/>
    <dgm:cxn modelId="{F06CD3EB-0995-DC4A-9FA4-F417E9ACFFA0}" type="presOf" srcId="{FBCA4794-32F4-114B-B081-BA5860A6B198}" destId="{7ECD21C0-7E93-5549-8214-2777A0B70B4B}" srcOrd="0" destOrd="0" presId="urn:microsoft.com/office/officeart/2005/8/layout/equation1"/>
    <dgm:cxn modelId="{96511BFD-EB03-8240-B36B-2E5E5995904C}" type="presOf" srcId="{62F5023F-9C15-8C49-88CE-13BBED68A9D3}" destId="{EEC66820-F674-9145-9F75-4E2E9D02766A}" srcOrd="0" destOrd="0" presId="urn:microsoft.com/office/officeart/2005/8/layout/equation1"/>
    <dgm:cxn modelId="{4FDC6DFF-2A57-DC41-A184-9FA3650611CA}" type="presOf" srcId="{8C357A2C-5987-6345-A780-EB89BDC7167F}" destId="{15CBF59D-DEF0-0B41-828F-52E8AC31E9E3}" srcOrd="0" destOrd="0" presId="urn:microsoft.com/office/officeart/2005/8/layout/equation1"/>
    <dgm:cxn modelId="{1DEE17EE-45F8-E54A-9989-1D5A2620B800}" type="presParOf" srcId="{35A7A5AF-EA22-3341-B1A1-E8211991F1F4}" destId="{15CBF59D-DEF0-0B41-828F-52E8AC31E9E3}" srcOrd="0" destOrd="0" presId="urn:microsoft.com/office/officeart/2005/8/layout/equation1"/>
    <dgm:cxn modelId="{D0988D7F-176B-AD45-84D4-FE596EFBC1E0}" type="presParOf" srcId="{35A7A5AF-EA22-3341-B1A1-E8211991F1F4}" destId="{6F627B73-748D-4546-B8A8-808E280EA475}" srcOrd="1" destOrd="0" presId="urn:microsoft.com/office/officeart/2005/8/layout/equation1"/>
    <dgm:cxn modelId="{F68B34D2-D054-AA48-AC36-2C1CEAD254BD}" type="presParOf" srcId="{35A7A5AF-EA22-3341-B1A1-E8211991F1F4}" destId="{EEC66820-F674-9145-9F75-4E2E9D02766A}" srcOrd="2" destOrd="0" presId="urn:microsoft.com/office/officeart/2005/8/layout/equation1"/>
    <dgm:cxn modelId="{69034B21-E4E2-B04D-A561-5BFE58792BBF}" type="presParOf" srcId="{35A7A5AF-EA22-3341-B1A1-E8211991F1F4}" destId="{F0AEE4CE-B7D0-2642-9CCA-D8C6A1251830}" srcOrd="3" destOrd="0" presId="urn:microsoft.com/office/officeart/2005/8/layout/equation1"/>
    <dgm:cxn modelId="{375707C3-51F7-4C4F-B699-9F84E4AD4E9B}" type="presParOf" srcId="{35A7A5AF-EA22-3341-B1A1-E8211991F1F4}" destId="{86172473-C191-F845-88DE-9060CEC4975E}" srcOrd="4" destOrd="0" presId="urn:microsoft.com/office/officeart/2005/8/layout/equation1"/>
    <dgm:cxn modelId="{77EF2426-8C2D-4149-9746-F7F9DE6962C1}" type="presParOf" srcId="{35A7A5AF-EA22-3341-B1A1-E8211991F1F4}" destId="{34A64CA9-5F8F-8E47-81D6-2718C6581B50}" srcOrd="5" destOrd="0" presId="urn:microsoft.com/office/officeart/2005/8/layout/equation1"/>
    <dgm:cxn modelId="{C5B67233-D2D6-3D47-81F1-B500E1FA9FC9}" type="presParOf" srcId="{35A7A5AF-EA22-3341-B1A1-E8211991F1F4}" destId="{7ECD21C0-7E93-5549-8214-2777A0B70B4B}" srcOrd="6" destOrd="0" presId="urn:microsoft.com/office/officeart/2005/8/layout/equation1"/>
    <dgm:cxn modelId="{0841D14E-863E-DE41-B59B-62BBDDF3E953}" type="presParOf" srcId="{35A7A5AF-EA22-3341-B1A1-E8211991F1F4}" destId="{1F753BDE-53BA-2343-B15B-A45D2077B89F}" srcOrd="7" destOrd="0" presId="urn:microsoft.com/office/officeart/2005/8/layout/equation1"/>
    <dgm:cxn modelId="{CAC1EFC4-1327-E94A-BD08-F98555EBC7B3}" type="presParOf" srcId="{35A7A5AF-EA22-3341-B1A1-E8211991F1F4}" destId="{69941A97-BEA7-F04C-B908-C459B63F2134}" srcOrd="8" destOrd="0" presId="urn:microsoft.com/office/officeart/2005/8/layout/equation1"/>
    <dgm:cxn modelId="{8D6ED2BB-5296-CC40-98D7-AFA822A21567}" type="presParOf" srcId="{35A7A5AF-EA22-3341-B1A1-E8211991F1F4}" destId="{9BD76E9F-668D-E64E-B5A9-DB33B835C97D}" srcOrd="9" destOrd="0" presId="urn:microsoft.com/office/officeart/2005/8/layout/equation1"/>
    <dgm:cxn modelId="{8D9DB95D-09C2-F342-88CF-2E8FC991C1A9}" type="presParOf" srcId="{35A7A5AF-EA22-3341-B1A1-E8211991F1F4}" destId="{BC1B0C3B-34C0-2549-B897-A3ED6992DCDE}" srcOrd="10" destOrd="0" presId="urn:microsoft.com/office/officeart/2005/8/layout/equation1"/>
    <dgm:cxn modelId="{0F718BCB-E749-0149-9DAA-2A2BA4B3D56D}" type="presParOf" srcId="{35A7A5AF-EA22-3341-B1A1-E8211991F1F4}" destId="{5008B206-DFCE-6040-A916-93D133615B0F}" srcOrd="11" destOrd="0" presId="urn:microsoft.com/office/officeart/2005/8/layout/equation1"/>
    <dgm:cxn modelId="{A884B5C3-A790-ED46-88DA-8EAA39419484}" type="presParOf" srcId="{35A7A5AF-EA22-3341-B1A1-E8211991F1F4}" destId="{2A443375-F55B-F446-8BFF-D6F7125F9B64}"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C0009F-EFCE-0B4A-8EE8-25CEE9D5B122}"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5F26BB7E-B794-714D-AA1C-923DE2B52ED8}">
      <dgm:prSet phldrT="[Text]" custT="1"/>
      <dgm:spPr/>
      <dgm:t>
        <a:bodyPr/>
        <a:lstStyle/>
        <a:p>
          <a:r>
            <a:rPr lang="en-US" sz="4800" dirty="0"/>
            <a:t>Cohort 1</a:t>
          </a:r>
        </a:p>
      </dgm:t>
    </dgm:pt>
    <dgm:pt modelId="{76C212FA-9036-AC46-A766-F44A4162968C}" type="parTrans" cxnId="{F8557625-8145-0E4A-81CE-83E441782D9F}">
      <dgm:prSet/>
      <dgm:spPr/>
      <dgm:t>
        <a:bodyPr/>
        <a:lstStyle/>
        <a:p>
          <a:endParaRPr lang="en-US"/>
        </a:p>
      </dgm:t>
    </dgm:pt>
    <dgm:pt modelId="{FF6A755B-B704-394E-ABF5-77209CC08D97}" type="sibTrans" cxnId="{F8557625-8145-0E4A-81CE-83E441782D9F}">
      <dgm:prSet/>
      <dgm:spPr/>
      <dgm:t>
        <a:bodyPr/>
        <a:lstStyle/>
        <a:p>
          <a:endParaRPr lang="en-US"/>
        </a:p>
      </dgm:t>
    </dgm:pt>
    <dgm:pt modelId="{F6D2D589-DDF0-1343-BB0D-5F8783FD920B}">
      <dgm:prSet phldrT="[Text]"/>
      <dgm:spPr/>
      <dgm:t>
        <a:bodyPr/>
        <a:lstStyle/>
        <a:p>
          <a:r>
            <a:rPr lang="en-US" dirty="0"/>
            <a:t>3-16 years old </a:t>
          </a:r>
        </a:p>
      </dgm:t>
    </dgm:pt>
    <dgm:pt modelId="{19B4850E-4AAB-AA47-B2B3-1B53E4C4B5CF}" type="parTrans" cxnId="{97B680D5-D3B8-1142-84F5-1F557BE94AA7}">
      <dgm:prSet/>
      <dgm:spPr/>
      <dgm:t>
        <a:bodyPr/>
        <a:lstStyle/>
        <a:p>
          <a:endParaRPr lang="en-US"/>
        </a:p>
      </dgm:t>
    </dgm:pt>
    <dgm:pt modelId="{FE11833A-4CA0-6B45-84A4-564E68D4CBF7}" type="sibTrans" cxnId="{97B680D5-D3B8-1142-84F5-1F557BE94AA7}">
      <dgm:prSet/>
      <dgm:spPr/>
      <dgm:t>
        <a:bodyPr/>
        <a:lstStyle/>
        <a:p>
          <a:endParaRPr lang="en-US"/>
        </a:p>
      </dgm:t>
    </dgm:pt>
    <dgm:pt modelId="{51914637-BD3E-DE46-8327-F99828C0F8B8}">
      <dgm:prSet phldrT="[Text]"/>
      <dgm:spPr/>
      <dgm:t>
        <a:bodyPr/>
        <a:lstStyle/>
        <a:p>
          <a:r>
            <a:rPr lang="en-US" dirty="0"/>
            <a:t>CCTN on the bottom of the foot</a:t>
          </a:r>
        </a:p>
      </dgm:t>
    </dgm:pt>
    <dgm:pt modelId="{79BF64A5-5EE5-0346-8B32-1C58E39F21C6}" type="parTrans" cxnId="{2B96555C-25E4-8146-A55F-F6F8D0367ABE}">
      <dgm:prSet/>
      <dgm:spPr/>
      <dgm:t>
        <a:bodyPr/>
        <a:lstStyle/>
        <a:p>
          <a:endParaRPr lang="en-US"/>
        </a:p>
      </dgm:t>
    </dgm:pt>
    <dgm:pt modelId="{3023D209-FBB4-5B4C-968D-9626B13ED347}" type="sibTrans" cxnId="{2B96555C-25E4-8146-A55F-F6F8D0367ABE}">
      <dgm:prSet/>
      <dgm:spPr/>
      <dgm:t>
        <a:bodyPr/>
        <a:lstStyle/>
        <a:p>
          <a:endParaRPr lang="en-US"/>
        </a:p>
      </dgm:t>
    </dgm:pt>
    <dgm:pt modelId="{BA151991-374E-7E41-AA48-6BDF35863C4A}">
      <dgm:prSet phldrT="[Text]" custT="1"/>
      <dgm:spPr/>
      <dgm:t>
        <a:bodyPr/>
        <a:lstStyle/>
        <a:p>
          <a:r>
            <a:rPr lang="en-US" sz="4800" dirty="0"/>
            <a:t>Cohort 2</a:t>
          </a:r>
        </a:p>
      </dgm:t>
    </dgm:pt>
    <dgm:pt modelId="{7C9B2124-33EB-2549-943C-C3FC9412D960}" type="parTrans" cxnId="{E72904A1-3F0A-E748-9EB3-E5B681A6F2C6}">
      <dgm:prSet/>
      <dgm:spPr/>
      <dgm:t>
        <a:bodyPr/>
        <a:lstStyle/>
        <a:p>
          <a:endParaRPr lang="en-US"/>
        </a:p>
      </dgm:t>
    </dgm:pt>
    <dgm:pt modelId="{FCBCB9A1-D4CE-9D4E-8767-92CDE9C76E12}" type="sibTrans" cxnId="{E72904A1-3F0A-E748-9EB3-E5B681A6F2C6}">
      <dgm:prSet/>
      <dgm:spPr/>
      <dgm:t>
        <a:bodyPr/>
        <a:lstStyle/>
        <a:p>
          <a:endParaRPr lang="en-US"/>
        </a:p>
      </dgm:t>
    </dgm:pt>
    <dgm:pt modelId="{0BA0A38A-1F91-A349-9AAC-25B6C09443E3}">
      <dgm:prSet phldrT="[Text]"/>
      <dgm:spPr/>
      <dgm:t>
        <a:bodyPr/>
        <a:lstStyle/>
        <a:p>
          <a:r>
            <a:rPr lang="en-US" dirty="0"/>
            <a:t>&gt;3 years old</a:t>
          </a:r>
        </a:p>
      </dgm:t>
    </dgm:pt>
    <dgm:pt modelId="{5AA3768C-AF59-2C47-9056-75A11359F0D8}" type="parTrans" cxnId="{C5B791BB-903C-4648-83A5-7B93E2A2C5FE}">
      <dgm:prSet/>
      <dgm:spPr/>
      <dgm:t>
        <a:bodyPr/>
        <a:lstStyle/>
        <a:p>
          <a:endParaRPr lang="en-US"/>
        </a:p>
      </dgm:t>
    </dgm:pt>
    <dgm:pt modelId="{EBEFC24B-6440-2E4A-949E-E1307B4E1E6D}" type="sibTrans" cxnId="{C5B791BB-903C-4648-83A5-7B93E2A2C5FE}">
      <dgm:prSet/>
      <dgm:spPr/>
      <dgm:t>
        <a:bodyPr/>
        <a:lstStyle/>
        <a:p>
          <a:endParaRPr lang="en-US"/>
        </a:p>
      </dgm:t>
    </dgm:pt>
    <dgm:pt modelId="{0E0B72CB-D1B3-4741-B490-81EA9712C12D}">
      <dgm:prSet phldrT="[Text]" custT="1"/>
      <dgm:spPr/>
      <dgm:t>
        <a:bodyPr/>
        <a:lstStyle/>
        <a:p>
          <a:r>
            <a:rPr lang="en-US" sz="4800" dirty="0"/>
            <a:t>Cohort 3</a:t>
          </a:r>
        </a:p>
      </dgm:t>
    </dgm:pt>
    <dgm:pt modelId="{7CB2E3F6-A209-A048-8EBC-488BF80E37F0}" type="parTrans" cxnId="{1DA2513B-EF0E-0B4C-992B-435A1F938B94}">
      <dgm:prSet/>
      <dgm:spPr/>
      <dgm:t>
        <a:bodyPr/>
        <a:lstStyle/>
        <a:p>
          <a:endParaRPr lang="en-US"/>
        </a:p>
      </dgm:t>
    </dgm:pt>
    <dgm:pt modelId="{38D054D7-B6A5-F744-8926-D88CC240684C}" type="sibTrans" cxnId="{1DA2513B-EF0E-0B4C-992B-435A1F938B94}">
      <dgm:prSet/>
      <dgm:spPr/>
      <dgm:t>
        <a:bodyPr/>
        <a:lstStyle/>
        <a:p>
          <a:endParaRPr lang="en-US"/>
        </a:p>
      </dgm:t>
    </dgm:pt>
    <dgm:pt modelId="{06448095-90D9-9745-8F53-0D4F0799C21D}">
      <dgm:prSet phldrT="[Text]"/>
      <dgm:spPr/>
      <dgm:t>
        <a:bodyPr/>
        <a:lstStyle/>
        <a:p>
          <a:r>
            <a:rPr lang="en-US" dirty="0"/>
            <a:t>&gt;3 years old</a:t>
          </a:r>
        </a:p>
      </dgm:t>
    </dgm:pt>
    <dgm:pt modelId="{CAC2C8BF-14FB-4D42-A1CF-B8BAB9680078}" type="parTrans" cxnId="{8E123C7F-3C0B-634C-88C1-432980E1AC0D}">
      <dgm:prSet/>
      <dgm:spPr/>
      <dgm:t>
        <a:bodyPr/>
        <a:lstStyle/>
        <a:p>
          <a:endParaRPr lang="en-US"/>
        </a:p>
      </dgm:t>
    </dgm:pt>
    <dgm:pt modelId="{570C3926-16F3-644F-8D29-2A04E1DE7BB2}" type="sibTrans" cxnId="{8E123C7F-3C0B-634C-88C1-432980E1AC0D}">
      <dgm:prSet/>
      <dgm:spPr/>
      <dgm:t>
        <a:bodyPr/>
        <a:lstStyle/>
        <a:p>
          <a:endParaRPr lang="en-US"/>
        </a:p>
      </dgm:t>
    </dgm:pt>
    <dgm:pt modelId="{495BD6DB-B0E9-6846-849B-E4035F99BFC8}">
      <dgm:prSet phldrT="[Text]"/>
      <dgm:spPr/>
      <dgm:t>
        <a:bodyPr/>
        <a:lstStyle/>
        <a:p>
          <a:r>
            <a:rPr lang="en-US" dirty="0"/>
            <a:t>Have taken miransertib before</a:t>
          </a:r>
        </a:p>
      </dgm:t>
    </dgm:pt>
    <dgm:pt modelId="{5F37F84C-DBD5-844E-8405-D18F7A4C088D}" type="parTrans" cxnId="{E8E9D460-33BE-C74F-84F1-753098FE15E7}">
      <dgm:prSet/>
      <dgm:spPr/>
      <dgm:t>
        <a:bodyPr/>
        <a:lstStyle/>
        <a:p>
          <a:endParaRPr lang="en-US"/>
        </a:p>
      </dgm:t>
    </dgm:pt>
    <dgm:pt modelId="{5FBF7CA8-376C-1145-9EED-2E1018CD896D}" type="sibTrans" cxnId="{E8E9D460-33BE-C74F-84F1-753098FE15E7}">
      <dgm:prSet/>
      <dgm:spPr/>
      <dgm:t>
        <a:bodyPr/>
        <a:lstStyle/>
        <a:p>
          <a:endParaRPr lang="en-US"/>
        </a:p>
      </dgm:t>
    </dgm:pt>
    <dgm:pt modelId="{795CD124-4C47-0144-BED7-49905E9880A2}" type="pres">
      <dgm:prSet presAssocID="{63C0009F-EFCE-0B4A-8EE8-25CEE9D5B122}" presName="Name0" presStyleCnt="0">
        <dgm:presLayoutVars>
          <dgm:dir/>
          <dgm:animLvl val="lvl"/>
          <dgm:resizeHandles val="exact"/>
        </dgm:presLayoutVars>
      </dgm:prSet>
      <dgm:spPr/>
    </dgm:pt>
    <dgm:pt modelId="{04E8C604-BA52-BD4A-90E1-7BC27C05AA55}" type="pres">
      <dgm:prSet presAssocID="{5F26BB7E-B794-714D-AA1C-923DE2B52ED8}" presName="linNode" presStyleCnt="0"/>
      <dgm:spPr/>
    </dgm:pt>
    <dgm:pt modelId="{8A8DD37B-3CF3-7C4B-A1B0-45A331961403}" type="pres">
      <dgm:prSet presAssocID="{5F26BB7E-B794-714D-AA1C-923DE2B52ED8}" presName="parentText" presStyleLbl="node1" presStyleIdx="0" presStyleCnt="3" custLinFactNeighborX="-19340" custLinFactNeighborY="100">
        <dgm:presLayoutVars>
          <dgm:chMax val="1"/>
          <dgm:bulletEnabled val="1"/>
        </dgm:presLayoutVars>
      </dgm:prSet>
      <dgm:spPr/>
    </dgm:pt>
    <dgm:pt modelId="{FACEF114-BDAF-9E48-B4E4-634288DE4EA6}" type="pres">
      <dgm:prSet presAssocID="{5F26BB7E-B794-714D-AA1C-923DE2B52ED8}" presName="descendantText" presStyleLbl="alignAccFollowNode1" presStyleIdx="0" presStyleCnt="3">
        <dgm:presLayoutVars>
          <dgm:bulletEnabled val="1"/>
        </dgm:presLayoutVars>
      </dgm:prSet>
      <dgm:spPr/>
    </dgm:pt>
    <dgm:pt modelId="{65EFAEE0-A451-2E44-87F9-9B516EC7FCBC}" type="pres">
      <dgm:prSet presAssocID="{FF6A755B-B704-394E-ABF5-77209CC08D97}" presName="sp" presStyleCnt="0"/>
      <dgm:spPr/>
    </dgm:pt>
    <dgm:pt modelId="{819F8AEA-F49B-1A44-A63D-303061F44B12}" type="pres">
      <dgm:prSet presAssocID="{BA151991-374E-7E41-AA48-6BDF35863C4A}" presName="linNode" presStyleCnt="0"/>
      <dgm:spPr/>
    </dgm:pt>
    <dgm:pt modelId="{DFE20E3C-323D-994D-872B-FFBBE9E351E1}" type="pres">
      <dgm:prSet presAssocID="{BA151991-374E-7E41-AA48-6BDF35863C4A}" presName="parentText" presStyleLbl="node1" presStyleIdx="1" presStyleCnt="3">
        <dgm:presLayoutVars>
          <dgm:chMax val="1"/>
          <dgm:bulletEnabled val="1"/>
        </dgm:presLayoutVars>
      </dgm:prSet>
      <dgm:spPr/>
    </dgm:pt>
    <dgm:pt modelId="{8B4237C8-1571-A546-A83F-64CD6FAB9DBE}" type="pres">
      <dgm:prSet presAssocID="{BA151991-374E-7E41-AA48-6BDF35863C4A}" presName="descendantText" presStyleLbl="alignAccFollowNode1" presStyleIdx="1" presStyleCnt="3">
        <dgm:presLayoutVars>
          <dgm:bulletEnabled val="1"/>
        </dgm:presLayoutVars>
      </dgm:prSet>
      <dgm:spPr/>
    </dgm:pt>
    <dgm:pt modelId="{B245D58B-5BE6-AF45-AAB8-81B4D4748183}" type="pres">
      <dgm:prSet presAssocID="{FCBCB9A1-D4CE-9D4E-8767-92CDE9C76E12}" presName="sp" presStyleCnt="0"/>
      <dgm:spPr/>
    </dgm:pt>
    <dgm:pt modelId="{79EE36A2-8FC9-034D-B1CA-0F6003AE0256}" type="pres">
      <dgm:prSet presAssocID="{0E0B72CB-D1B3-4741-B490-81EA9712C12D}" presName="linNode" presStyleCnt="0"/>
      <dgm:spPr/>
    </dgm:pt>
    <dgm:pt modelId="{DE0016C6-A43C-3846-ACA1-8605F8FC9CB4}" type="pres">
      <dgm:prSet presAssocID="{0E0B72CB-D1B3-4741-B490-81EA9712C12D}" presName="parentText" presStyleLbl="node1" presStyleIdx="2" presStyleCnt="3">
        <dgm:presLayoutVars>
          <dgm:chMax val="1"/>
          <dgm:bulletEnabled val="1"/>
        </dgm:presLayoutVars>
      </dgm:prSet>
      <dgm:spPr/>
    </dgm:pt>
    <dgm:pt modelId="{D6542181-255E-F64E-BC31-260910D3BAE5}" type="pres">
      <dgm:prSet presAssocID="{0E0B72CB-D1B3-4741-B490-81EA9712C12D}" presName="descendantText" presStyleLbl="alignAccFollowNode1" presStyleIdx="2" presStyleCnt="3">
        <dgm:presLayoutVars>
          <dgm:bulletEnabled val="1"/>
        </dgm:presLayoutVars>
      </dgm:prSet>
      <dgm:spPr/>
    </dgm:pt>
  </dgm:ptLst>
  <dgm:cxnLst>
    <dgm:cxn modelId="{9A1A4214-B3E7-D649-A9AC-17EE05C4B4F8}" type="presOf" srcId="{51914637-BD3E-DE46-8327-F99828C0F8B8}" destId="{FACEF114-BDAF-9E48-B4E4-634288DE4EA6}" srcOrd="0" destOrd="1" presId="urn:microsoft.com/office/officeart/2005/8/layout/vList5"/>
    <dgm:cxn modelId="{F8557625-8145-0E4A-81CE-83E441782D9F}" srcId="{63C0009F-EFCE-0B4A-8EE8-25CEE9D5B122}" destId="{5F26BB7E-B794-714D-AA1C-923DE2B52ED8}" srcOrd="0" destOrd="0" parTransId="{76C212FA-9036-AC46-A766-F44A4162968C}" sibTransId="{FF6A755B-B704-394E-ABF5-77209CC08D97}"/>
    <dgm:cxn modelId="{92854634-43F7-8243-BBBA-CABA84682650}" type="presOf" srcId="{495BD6DB-B0E9-6846-849B-E4035F99BFC8}" destId="{D6542181-255E-F64E-BC31-260910D3BAE5}" srcOrd="0" destOrd="1" presId="urn:microsoft.com/office/officeart/2005/8/layout/vList5"/>
    <dgm:cxn modelId="{53151439-F31D-854E-B2FE-DC0FB9FC5F15}" type="presOf" srcId="{0E0B72CB-D1B3-4741-B490-81EA9712C12D}" destId="{DE0016C6-A43C-3846-ACA1-8605F8FC9CB4}" srcOrd="0" destOrd="0" presId="urn:microsoft.com/office/officeart/2005/8/layout/vList5"/>
    <dgm:cxn modelId="{1DA2513B-EF0E-0B4C-992B-435A1F938B94}" srcId="{63C0009F-EFCE-0B4A-8EE8-25CEE9D5B122}" destId="{0E0B72CB-D1B3-4741-B490-81EA9712C12D}" srcOrd="2" destOrd="0" parTransId="{7CB2E3F6-A209-A048-8EBC-488BF80E37F0}" sibTransId="{38D054D7-B6A5-F744-8926-D88CC240684C}"/>
    <dgm:cxn modelId="{E5DAEC4C-BB75-9B41-BA93-965D52EFEF28}" type="presOf" srcId="{63C0009F-EFCE-0B4A-8EE8-25CEE9D5B122}" destId="{795CD124-4C47-0144-BED7-49905E9880A2}" srcOrd="0" destOrd="0" presId="urn:microsoft.com/office/officeart/2005/8/layout/vList5"/>
    <dgm:cxn modelId="{2B96555C-25E4-8146-A55F-F6F8D0367ABE}" srcId="{5F26BB7E-B794-714D-AA1C-923DE2B52ED8}" destId="{51914637-BD3E-DE46-8327-F99828C0F8B8}" srcOrd="1" destOrd="0" parTransId="{79BF64A5-5EE5-0346-8B32-1C58E39F21C6}" sibTransId="{3023D209-FBB4-5B4C-968D-9626B13ED347}"/>
    <dgm:cxn modelId="{E8E9D460-33BE-C74F-84F1-753098FE15E7}" srcId="{0E0B72CB-D1B3-4741-B490-81EA9712C12D}" destId="{495BD6DB-B0E9-6846-849B-E4035F99BFC8}" srcOrd="1" destOrd="0" parTransId="{5F37F84C-DBD5-844E-8405-D18F7A4C088D}" sibTransId="{5FBF7CA8-376C-1145-9EED-2E1018CD896D}"/>
    <dgm:cxn modelId="{8E123C7F-3C0B-634C-88C1-432980E1AC0D}" srcId="{0E0B72CB-D1B3-4741-B490-81EA9712C12D}" destId="{06448095-90D9-9745-8F53-0D4F0799C21D}" srcOrd="0" destOrd="0" parTransId="{CAC2C8BF-14FB-4D42-A1CF-B8BAB9680078}" sibTransId="{570C3926-16F3-644F-8D29-2A04E1DE7BB2}"/>
    <dgm:cxn modelId="{31EFBC88-82AC-1647-9CCC-337CC554041B}" type="presOf" srcId="{F6D2D589-DDF0-1343-BB0D-5F8783FD920B}" destId="{FACEF114-BDAF-9E48-B4E4-634288DE4EA6}" srcOrd="0" destOrd="0" presId="urn:microsoft.com/office/officeart/2005/8/layout/vList5"/>
    <dgm:cxn modelId="{FD3CDC8E-7817-CF4F-84CE-B5EC5CFE15EF}" type="presOf" srcId="{5F26BB7E-B794-714D-AA1C-923DE2B52ED8}" destId="{8A8DD37B-3CF3-7C4B-A1B0-45A331961403}" srcOrd="0" destOrd="0" presId="urn:microsoft.com/office/officeart/2005/8/layout/vList5"/>
    <dgm:cxn modelId="{2ABFD992-0C43-B240-B3A8-CDF87B683A8A}" type="presOf" srcId="{06448095-90D9-9745-8F53-0D4F0799C21D}" destId="{D6542181-255E-F64E-BC31-260910D3BAE5}" srcOrd="0" destOrd="0" presId="urn:microsoft.com/office/officeart/2005/8/layout/vList5"/>
    <dgm:cxn modelId="{E72904A1-3F0A-E748-9EB3-E5B681A6F2C6}" srcId="{63C0009F-EFCE-0B4A-8EE8-25CEE9D5B122}" destId="{BA151991-374E-7E41-AA48-6BDF35863C4A}" srcOrd="1" destOrd="0" parTransId="{7C9B2124-33EB-2549-943C-C3FC9412D960}" sibTransId="{FCBCB9A1-D4CE-9D4E-8767-92CDE9C76E12}"/>
    <dgm:cxn modelId="{C5B791BB-903C-4648-83A5-7B93E2A2C5FE}" srcId="{BA151991-374E-7E41-AA48-6BDF35863C4A}" destId="{0BA0A38A-1F91-A349-9AAC-25B6C09443E3}" srcOrd="0" destOrd="0" parTransId="{5AA3768C-AF59-2C47-9056-75A11359F0D8}" sibTransId="{EBEFC24B-6440-2E4A-949E-E1307B4E1E6D}"/>
    <dgm:cxn modelId="{97B680D5-D3B8-1142-84F5-1F557BE94AA7}" srcId="{5F26BB7E-B794-714D-AA1C-923DE2B52ED8}" destId="{F6D2D589-DDF0-1343-BB0D-5F8783FD920B}" srcOrd="0" destOrd="0" parTransId="{19B4850E-4AAB-AA47-B2B3-1B53E4C4B5CF}" sibTransId="{FE11833A-4CA0-6B45-84A4-564E68D4CBF7}"/>
    <dgm:cxn modelId="{8FB4A7F2-A855-704F-8201-6F4B61923198}" type="presOf" srcId="{0BA0A38A-1F91-A349-9AAC-25B6C09443E3}" destId="{8B4237C8-1571-A546-A83F-64CD6FAB9DBE}" srcOrd="0" destOrd="0" presId="urn:microsoft.com/office/officeart/2005/8/layout/vList5"/>
    <dgm:cxn modelId="{26E8BEF8-9C37-BA43-AA80-750CFC7BC885}" type="presOf" srcId="{BA151991-374E-7E41-AA48-6BDF35863C4A}" destId="{DFE20E3C-323D-994D-872B-FFBBE9E351E1}" srcOrd="0" destOrd="0" presId="urn:microsoft.com/office/officeart/2005/8/layout/vList5"/>
    <dgm:cxn modelId="{6C0DE6C2-2A5C-D949-BFB6-AAB81D368840}" type="presParOf" srcId="{795CD124-4C47-0144-BED7-49905E9880A2}" destId="{04E8C604-BA52-BD4A-90E1-7BC27C05AA55}" srcOrd="0" destOrd="0" presId="urn:microsoft.com/office/officeart/2005/8/layout/vList5"/>
    <dgm:cxn modelId="{9C26478C-0DE2-914F-82BF-CC60D6A8A729}" type="presParOf" srcId="{04E8C604-BA52-BD4A-90E1-7BC27C05AA55}" destId="{8A8DD37B-3CF3-7C4B-A1B0-45A331961403}" srcOrd="0" destOrd="0" presId="urn:microsoft.com/office/officeart/2005/8/layout/vList5"/>
    <dgm:cxn modelId="{8E7CE166-8466-C64A-A1C6-B6463DBA2D98}" type="presParOf" srcId="{04E8C604-BA52-BD4A-90E1-7BC27C05AA55}" destId="{FACEF114-BDAF-9E48-B4E4-634288DE4EA6}" srcOrd="1" destOrd="0" presId="urn:microsoft.com/office/officeart/2005/8/layout/vList5"/>
    <dgm:cxn modelId="{7142F017-D04B-F746-9B3C-1D3A65AFF0ED}" type="presParOf" srcId="{795CD124-4C47-0144-BED7-49905E9880A2}" destId="{65EFAEE0-A451-2E44-87F9-9B516EC7FCBC}" srcOrd="1" destOrd="0" presId="urn:microsoft.com/office/officeart/2005/8/layout/vList5"/>
    <dgm:cxn modelId="{98416FD8-6835-FE49-B1E9-89192F3D8AB2}" type="presParOf" srcId="{795CD124-4C47-0144-BED7-49905E9880A2}" destId="{819F8AEA-F49B-1A44-A63D-303061F44B12}" srcOrd="2" destOrd="0" presId="urn:microsoft.com/office/officeart/2005/8/layout/vList5"/>
    <dgm:cxn modelId="{9F04B64D-5B98-4C44-8711-50B0BB72BA18}" type="presParOf" srcId="{819F8AEA-F49B-1A44-A63D-303061F44B12}" destId="{DFE20E3C-323D-994D-872B-FFBBE9E351E1}" srcOrd="0" destOrd="0" presId="urn:microsoft.com/office/officeart/2005/8/layout/vList5"/>
    <dgm:cxn modelId="{0ED92938-3EF6-1945-AC21-2AB6C89E5CA8}" type="presParOf" srcId="{819F8AEA-F49B-1A44-A63D-303061F44B12}" destId="{8B4237C8-1571-A546-A83F-64CD6FAB9DBE}" srcOrd="1" destOrd="0" presId="urn:microsoft.com/office/officeart/2005/8/layout/vList5"/>
    <dgm:cxn modelId="{CBEA789A-BBDE-7846-A981-88B27AC9B2F5}" type="presParOf" srcId="{795CD124-4C47-0144-BED7-49905E9880A2}" destId="{B245D58B-5BE6-AF45-AAB8-81B4D4748183}" srcOrd="3" destOrd="0" presId="urn:microsoft.com/office/officeart/2005/8/layout/vList5"/>
    <dgm:cxn modelId="{A0019825-B7D5-554C-8591-19D5DF40F08B}" type="presParOf" srcId="{795CD124-4C47-0144-BED7-49905E9880A2}" destId="{79EE36A2-8FC9-034D-B1CA-0F6003AE0256}" srcOrd="4" destOrd="0" presId="urn:microsoft.com/office/officeart/2005/8/layout/vList5"/>
    <dgm:cxn modelId="{62C62A97-B3BC-2849-8367-01E1CC4B62F3}" type="presParOf" srcId="{79EE36A2-8FC9-034D-B1CA-0F6003AE0256}" destId="{DE0016C6-A43C-3846-ACA1-8605F8FC9CB4}" srcOrd="0" destOrd="0" presId="urn:microsoft.com/office/officeart/2005/8/layout/vList5"/>
    <dgm:cxn modelId="{2BF844C1-E4DD-194C-95A0-06A15F01A2CF}" type="presParOf" srcId="{79EE36A2-8FC9-034D-B1CA-0F6003AE0256}" destId="{D6542181-255E-F64E-BC31-260910D3BAE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BF59D-DEF0-0B41-828F-52E8AC31E9E3}">
      <dsp:nvSpPr>
        <dsp:cNvPr id="0" name=""/>
        <dsp:cNvSpPr/>
      </dsp:nvSpPr>
      <dsp:spPr>
        <a:xfrm>
          <a:off x="6071" y="1332315"/>
          <a:ext cx="1686706" cy="16867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Feel</a:t>
          </a:r>
        </a:p>
      </dsp:txBody>
      <dsp:txXfrm>
        <a:off x="253083" y="1579327"/>
        <a:ext cx="1192682" cy="1192682"/>
      </dsp:txXfrm>
    </dsp:sp>
    <dsp:sp modelId="{EEC66820-F674-9145-9F75-4E2E9D02766A}">
      <dsp:nvSpPr>
        <dsp:cNvPr id="0" name=""/>
        <dsp:cNvSpPr/>
      </dsp:nvSpPr>
      <dsp:spPr>
        <a:xfrm>
          <a:off x="1829738" y="1686524"/>
          <a:ext cx="978289" cy="97828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959410" y="2060622"/>
        <a:ext cx="718945" cy="230093"/>
      </dsp:txXfrm>
    </dsp:sp>
    <dsp:sp modelId="{86172473-C191-F845-88DE-9060CEC4975E}">
      <dsp:nvSpPr>
        <dsp:cNvPr id="0" name=""/>
        <dsp:cNvSpPr/>
      </dsp:nvSpPr>
      <dsp:spPr>
        <a:xfrm>
          <a:off x="2944988" y="1332315"/>
          <a:ext cx="1686706" cy="16867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Function</a:t>
          </a:r>
        </a:p>
      </dsp:txBody>
      <dsp:txXfrm>
        <a:off x="3192000" y="1579327"/>
        <a:ext cx="1192682" cy="1192682"/>
      </dsp:txXfrm>
    </dsp:sp>
    <dsp:sp modelId="{7ECD21C0-7E93-5549-8214-2777A0B70B4B}">
      <dsp:nvSpPr>
        <dsp:cNvPr id="0" name=""/>
        <dsp:cNvSpPr/>
      </dsp:nvSpPr>
      <dsp:spPr>
        <a:xfrm>
          <a:off x="4768655" y="1686524"/>
          <a:ext cx="978289" cy="97828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898327" y="2060622"/>
        <a:ext cx="718945" cy="230093"/>
      </dsp:txXfrm>
    </dsp:sp>
    <dsp:sp modelId="{69941A97-BEA7-F04C-B908-C459B63F2134}">
      <dsp:nvSpPr>
        <dsp:cNvPr id="0" name=""/>
        <dsp:cNvSpPr/>
      </dsp:nvSpPr>
      <dsp:spPr>
        <a:xfrm>
          <a:off x="5883905" y="1332315"/>
          <a:ext cx="1686706" cy="16867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Survive</a:t>
          </a:r>
        </a:p>
      </dsp:txBody>
      <dsp:txXfrm>
        <a:off x="6130917" y="1579327"/>
        <a:ext cx="1192682" cy="1192682"/>
      </dsp:txXfrm>
    </dsp:sp>
    <dsp:sp modelId="{BC1B0C3B-34C0-2549-B897-A3ED6992DCDE}">
      <dsp:nvSpPr>
        <dsp:cNvPr id="0" name=""/>
        <dsp:cNvSpPr/>
      </dsp:nvSpPr>
      <dsp:spPr>
        <a:xfrm>
          <a:off x="7707572" y="1686524"/>
          <a:ext cx="978289" cy="978289"/>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a:off x="7837244" y="1888052"/>
        <a:ext cx="718945" cy="575233"/>
      </dsp:txXfrm>
    </dsp:sp>
    <dsp:sp modelId="{2A443375-F55B-F446-8BFF-D6F7125F9B64}">
      <dsp:nvSpPr>
        <dsp:cNvPr id="0" name=""/>
        <dsp:cNvSpPr/>
      </dsp:nvSpPr>
      <dsp:spPr>
        <a:xfrm>
          <a:off x="8822822" y="1332315"/>
          <a:ext cx="1686706" cy="16867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Efficacy</a:t>
          </a:r>
        </a:p>
      </dsp:txBody>
      <dsp:txXfrm>
        <a:off x="9069834" y="1579327"/>
        <a:ext cx="1192682" cy="1192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EF114-BDAF-9E48-B4E4-634288DE4EA6}">
      <dsp:nvSpPr>
        <dsp:cNvPr id="0" name=""/>
        <dsp:cNvSpPr/>
      </dsp:nvSpPr>
      <dsp:spPr>
        <a:xfrm rot="5400000">
          <a:off x="5313080" y="-2147345"/>
          <a:ext cx="901246" cy="542466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3-16 years old </a:t>
          </a:r>
        </a:p>
        <a:p>
          <a:pPr marL="228600" lvl="1" indent="-228600" algn="l" defTabSz="1022350">
            <a:lnSpc>
              <a:spcPct val="90000"/>
            </a:lnSpc>
            <a:spcBef>
              <a:spcPct val="0"/>
            </a:spcBef>
            <a:spcAft>
              <a:spcPct val="15000"/>
            </a:spcAft>
            <a:buChar char="•"/>
          </a:pPr>
          <a:r>
            <a:rPr lang="en-US" sz="2300" kern="1200" dirty="0"/>
            <a:t>CCTN on the bottom of the foot</a:t>
          </a:r>
        </a:p>
      </dsp:txBody>
      <dsp:txXfrm rot="-5400000">
        <a:off x="3051373" y="158357"/>
        <a:ext cx="5380667" cy="813256"/>
      </dsp:txXfrm>
    </dsp:sp>
    <dsp:sp modelId="{8A8DD37B-3CF3-7C4B-A1B0-45A331961403}">
      <dsp:nvSpPr>
        <dsp:cNvPr id="0" name=""/>
        <dsp:cNvSpPr/>
      </dsp:nvSpPr>
      <dsp:spPr>
        <a:xfrm>
          <a:off x="0" y="2833"/>
          <a:ext cx="3051372" cy="11265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a:t>Cohort 1</a:t>
          </a:r>
        </a:p>
      </dsp:txBody>
      <dsp:txXfrm>
        <a:off x="54994" y="57827"/>
        <a:ext cx="2941384" cy="1016570"/>
      </dsp:txXfrm>
    </dsp:sp>
    <dsp:sp modelId="{8B4237C8-1571-A546-A83F-64CD6FAB9DBE}">
      <dsp:nvSpPr>
        <dsp:cNvPr id="0" name=""/>
        <dsp:cNvSpPr/>
      </dsp:nvSpPr>
      <dsp:spPr>
        <a:xfrm rot="5400000">
          <a:off x="5313080" y="-964458"/>
          <a:ext cx="901246" cy="542466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&gt;3 years old</a:t>
          </a:r>
        </a:p>
      </dsp:txBody>
      <dsp:txXfrm rot="-5400000">
        <a:off x="3051373" y="1341244"/>
        <a:ext cx="5380667" cy="813256"/>
      </dsp:txXfrm>
    </dsp:sp>
    <dsp:sp modelId="{DFE20E3C-323D-994D-872B-FFBBE9E351E1}">
      <dsp:nvSpPr>
        <dsp:cNvPr id="0" name=""/>
        <dsp:cNvSpPr/>
      </dsp:nvSpPr>
      <dsp:spPr>
        <a:xfrm>
          <a:off x="0" y="1184593"/>
          <a:ext cx="3051372" cy="11265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a:t>Cohort 2</a:t>
          </a:r>
        </a:p>
      </dsp:txBody>
      <dsp:txXfrm>
        <a:off x="54994" y="1239587"/>
        <a:ext cx="2941384" cy="1016570"/>
      </dsp:txXfrm>
    </dsp:sp>
    <dsp:sp modelId="{D6542181-255E-F64E-BC31-260910D3BAE5}">
      <dsp:nvSpPr>
        <dsp:cNvPr id="0" name=""/>
        <dsp:cNvSpPr/>
      </dsp:nvSpPr>
      <dsp:spPr>
        <a:xfrm rot="5400000">
          <a:off x="5313080" y="218427"/>
          <a:ext cx="901246" cy="542466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&gt;3 years old</a:t>
          </a:r>
        </a:p>
        <a:p>
          <a:pPr marL="228600" lvl="1" indent="-228600" algn="l" defTabSz="1022350">
            <a:lnSpc>
              <a:spcPct val="90000"/>
            </a:lnSpc>
            <a:spcBef>
              <a:spcPct val="0"/>
            </a:spcBef>
            <a:spcAft>
              <a:spcPct val="15000"/>
            </a:spcAft>
            <a:buChar char="•"/>
          </a:pPr>
          <a:r>
            <a:rPr lang="en-US" sz="2300" kern="1200" dirty="0"/>
            <a:t>Have taken miransertib before</a:t>
          </a:r>
        </a:p>
      </dsp:txBody>
      <dsp:txXfrm rot="-5400000">
        <a:off x="3051373" y="2524130"/>
        <a:ext cx="5380667" cy="813256"/>
      </dsp:txXfrm>
    </dsp:sp>
    <dsp:sp modelId="{DE0016C6-A43C-3846-ACA1-8605F8FC9CB4}">
      <dsp:nvSpPr>
        <dsp:cNvPr id="0" name=""/>
        <dsp:cNvSpPr/>
      </dsp:nvSpPr>
      <dsp:spPr>
        <a:xfrm>
          <a:off x="0" y="2367479"/>
          <a:ext cx="3051372" cy="11265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a:t>Cohort 3</a:t>
          </a:r>
        </a:p>
      </dsp:txBody>
      <dsp:txXfrm>
        <a:off x="54994" y="2422473"/>
        <a:ext cx="2941384" cy="101657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1:07:16.467"/>
    </inkml:context>
    <inkml:brush xml:id="br0">
      <inkml:brushProperty name="width" value="0.025" units="cm"/>
      <inkml:brushProperty name="height" value="0.025" units="cm"/>
    </inkml:brush>
  </inkml:definitions>
  <inkml:trace contextRef="#ctx0" brushRef="#br0">2690 33 24575,'-7'3'0,"-5"1"0,-4-1 0,-2 2 0,-2 0 0,1-1 0,2 1 0,-2-2 0,2 2 0,0-3 0,-8 6 0,4-1 0,-2-2 0,-2 5 0,7-3 0,-2 1 0,2 1 0,1-4 0,-2 3 0,-1 1 0,-2 0 0,1-3 0,3 1 0,2-2 0,3 0 0,1 2 0,-3-4 0,5 2 0,-4-1 0,2 1 0,-1-2 0,0 2 0,2-4 0,-1 1 0,0 2 0,-2 0 0,0-2 0,0 3 0,3-2 0,3-2 0,-2 2 0,2-2 0,-3 3 0,2-3 0,-2 4 0,-1-1 0,0 0 0,-3 0 0,-5 4 0,4-3 0,-2-2 0,2 0 0,2 1 0,2-3 0,-3 1 0,2 0 0,-2 1 0,-1 0 0,-4 2 0,-3-3 0,1 5 0,-1-2 0,2 1 0,2 0 0,-3-1 0,5 2 0,-2 0 0,-6 3 0,2-5 0,0 3 0,-3 1 0,5 0 0,-4-3 0,0 3 0,3-4 0,-2 4 0,-3-7 0,9 5 0,-7-3 0,6 1 0,2-1 0,1-2 0,0 2 0,-1-1 0,3-1 0,2 2 0,0 0 0,0 1 0,1-2 0,0 4 0,-2-4 0,2 2 0,-5 3 0,3-6 0,-2 6 0,3-4 0,0 4 0,1-2 0,1 3 0,-3-1 0,6-5 0,-2 5 0,3-6 0,2 3 0,-2-2 0,-1 1 0,0-2 0,-1 2 0,-1 2 0,0-1 0,0-2 0,-2 3 0,1-1 0,1 0 0,-4 1 0,2-1 0,1-1 0,-1 1 0,3-2 0,-1 2 0,2-2 0,-4 3 0,4-3 0,-3 2 0,4 0 0,-2 0 0,1-2 0,1 2 0,-1-1 0,-1 0 0,4 1 0,-4 0 0,1 1 0,-1-2 0,2 2 0,0-4 0,-3 2 0,4 2 0,-5 1 0,1 0 0,-2-2 0,-2 4 0,3 0 0,-4-1 0,4 1 0,-2-2 0,1 2 0,3-3 0,-1-1 0,1 2 0,1-4 0,1 2 0,-2 2 0,1-4 0,2 2 0,-3 0 0,1 0 0,1 0 0,-1 2 0,0-1 0,1 1 0,-2-2 0,2 3 0,0-1 0,-2 2 0,-1 0 0,0 2 0,3-2 0,-1 1 0,2-3 0,2-1 0,-3 2 0,3-3 0,0 1 0,0-1 0,1 0 0,-2 2 0,0 1 0,2-2 0,-2 3 0,1-2 0,0 2 0,0 0 0,0 1 0,-1 0 0,1 1 0,-1-1 0,-2 0 0,2 1 0,-1 3 0,1-4 0,-1 0 0,3-2 0,-4 4 0,-1-2 0,4 1 0,-5 0 0,4-1 0,-1 1 0,-1 0 0,0-1 0,2-1 0,-1-3 0,0 3 0,4-1 0,-3-1 0,1 2 0,1 0 0,-2-1 0,0 3 0,1 4 0,-3 0 0,2-1 0,1 0 0,1-4 0,1 1 0,-2-1 0,2-1 0,-2-1 0,1 1 0,-1 4 0,-1-2 0,3 1 0,-3 1 0,4-3 0,-1-3 0,1-1 0,0-2 0,0 1 0,-1 1 0,1-1 0,-2 4 0,2-4 0,0 3 0,0-2 0,0-3 0,-5 11 0,-1 1 0,-3 11 0,1 8 0,0 1 0,0 1 0,0 0 0,-1-6 0,3-9 0,0-2 0,2-9 0,0 0 0,2-3 0,0 0 0,1 0 0,-2 1 0,2 3 0,-1-3 0,0 9 0,0-7 0,-2 7 0,2-3 0,-2 6 0,1-5 0,0 2 0,1-2 0,0 1 0,-2-3 0,2 0 0,0 1 0,-1 5 0,-2 1 0,4 2 0,-2-1 0,2 3 0,-1-1 0,-1-3 0,0-3 0,-1 2 0,1-6 0,1 5 0,1-8 0,-1 1 0,-1 3 0,1-4 0,2 1 0,-2-1 0,2 0 0,-1 2 0,1 0 0,0 4 0,-3-5 0,3 1 0,-1 1 0,0-4 0,1-1 0,-1 1 0,1-4 0,0 1 0,-2 4 0,-4 15 0,-3 3 0,-3 21 0,1-7 0,2-1 0,0-9 0,2-11 0,0-5 0,1-3 0,3-1 0,-2-5 0,3 1 0,-1 0 0,2 1 0,0-1 0,0 5 0,-1-2 0,-1 5 0,1 2 0,-1 0 0,0 1 0,1-2 0,2-4 0,-1-1 0,1 1 0,0-2 0,1 5 0,-1-1 0,1 1 0,-1-4 0,0-2 0,0-2 0,0 0 0,0 1 0,1 0 0,-1 1 0,3 3 0,-3-1 0,1 1 0,-1 1 0,1-2 0,0 3 0,0-4 0,0 5 0,2-4 0,-3-1 0,2-1 0,-2-3 0,1 3 0,-1 1 0,4 3 0,-2 4 0,5-3 0,-3 1 0,2 0 0,0-6 0,-3 6 0,4-3 0,-1 3 0,4 1 0,-1-1 0,2 1 0,-3-5 0,-2-2 0,-2-2 0,2 0 0,-2 0 0,3 3 0,2 1 0,-1 0 0,0-1 0,-1-1 0,0 0 0,-5-1 0,2-1 0,-2-1 0,0 2 0,-1-1 0,2 2 0,1-1 0,0 1 0,0 2 0,2 1 0,0-2 0,-2 5 0,2-2 0,-2-1 0,1 2 0,1 0 0,0-1 0,-1 0 0,0-4 0,-3-2 0,1 1 0,0 0 0,0 0 0,0 1 0,1-3 0,-1 4 0,0-3 0,2 3 0,-2-2 0,1 1 0,-1 1 0,0-1 0,2 1 0,-2 0 0,2 2 0,1-2 0,-2 0 0,2 3 0,1-2 0,-3 0 0,1 0 0,-2-3 0,0 1 0,1 0 0,0 1 0,-2 1 0,4 0 0,-3-2 0,2-1 0,-2 0 0,0 0 0,0 0 0,0-1 0,1 2 0,0 2 0,0-2 0,-3-2 0,0-3 0,2 4 0,-1-4 0,0 2 0,0 0 0,-1-1 0,2 0 0,-3-1 0,1 0 0,-1-1 0,1 1 0,0-3 0,-1 0 0,4 6 0,0 7 0,2 3 0,3 8 0,-1-4 0,-2 2 0,-3-4 0,-3-6 0,3-3 0,-3-5 0,3 3 0,2 0 0,-3 3 0,7 7 0,-3 1 0,2 0 0,-3-3 0,1 2 0,0-1 0,2 6 0,0-1 0,2-2 0,-2 0 0,1-2 0,-3-3 0,1 4 0,1-2 0,-2 4 0,3 1 0,2 2 0,3 3 0,-1-2 0,-4-4 0,-2-4 0,-3-6 0,1 1 0,-2-3 0,1 1 0,1 0 0,-1 3 0,3-4 0,-4 2 0,2 1 0,-4-3 0,1 2 0,1 1 0,1-2 0,-2 1 0,2 1 0,0-2 0,0-1 0,-1 2 0,2-3 0,2 2 0,-2 0 0,6 3 0,-3-3 0,0 1 0,-5-5 0,1 1 0,-2-2 0,0 0 0,3 0 0,0 3 0,1 0 0,-1-1 0,0 0 0,-1 1 0,0-2 0,2 2 0,0 0 0,3 2 0,0 0 0,3 3 0,-3-3 0,0 0 0,-4-2 0,0-2 0,-1 2 0,4 2 0,-1 2 0,1 0 0,0 2 0,-1 0 0,-3-2 0,2 1 0,-3-2 0,3 0 0,0 5 0,2 1 0,1 0 0,1 3 0,-2-6 0,-1-1 0,-5 1 0,3-4 0,0 0 0,-2 4 0,2-4 0,0 5 0,2-1 0,2 0 0,-3-1 0,1-3 0,-5 0 0,3 1 0,-2-2 0,2 1 0,-1-1 0,1 0 0,-2 2 0,0-2 0,-1 0 0,1-1 0,0-2 0,-1 1 0,0-2 0,2 5 0,-2 1 0,-1 0 0,1 0 0,2 2 0,-2 0 0,0 0 0,1 2 0,0 0 0,1 3 0,-2-3 0,4 1 0,-4 0 0,2-4 0,-2 0 0,-1-2 0,0-1 0,0-1 0,4 2 0,-3 0 0,1-1 0,0 1 0,0-2 0,-1 1 0,2-3 0,-1 2 0,0-1 0,-1 2 0,0-2 0,3 2 0,-3-1 0,1 1 0,2-1 0,-3-1 0,4 1 0,-4 0 0,2 0 0,-2-3 0,3 3 0,-4-2 0,4 2 0,0 0 0,1-2 0,0 4 0,-2-5 0,0 3 0,-1 0 0,2 3 0,-2 1 0,1 1 0,2-2 0,0 2 0,-1-3 0,-1 0 0,0-1 0,-1-1 0,2 2 0,-3-1 0,4 0 0,-2 1 0,2-1 0,0 3 0,1-1 0,-2-1 0,1 3 0,-2-3 0,1 0 0,-3 2 0,4 1 0,-1 1 0,0 2 0,3-1 0,-2 0 0,2-2 0,-1 0 0,2 0 0,-1 1 0,0-1 0,0 4 0,0-4 0,-1 1 0,-1 1 0,0-4 0,-2 3 0,2 3 0,1-1 0,0 3 0,3 6 0,0-2 0,2 0 0,-4 2 0,0-4 0,0-2 0,0-1 0,1 2 0,1-1 0,3 1 0,2 4 0,-2 0 0,1 0 0,5 1 0,-4-2 0,4 1 0,0 2 0,1-1 0,0 2 0,2-2 0,0 0 0,-4-5 0,2-1 0,-8-4 0,4-2 0,3 7 0,-1-3 0,0-2 0,-1 1 0,-1-3 0,-3 4 0,3-2 0,-1 1 0,2 2 0,3-2 0,-1 4 0,0-2 0,-5-3 0,3-1 0,-4-3 0,-3-1 0,6 2 0,-4-1 0,3-1 0,-3 4 0,-3-5 0,-3 2 0,1-3 0,-1 0 0,-1-1 0,3 2 0,-1 2 0,0-1 0,0 1 0,0 0 0,-2-2 0,1-1 0,1 4 0,0-3 0,2 1 0,0 2 0,5 0 0,-4 2 0,2-2 0,-4 0 0,-1-3 0,0 2 0,-1-1 0,1 1 0,0 2 0,1 0 0,-1-2 0,-1 3 0,1-1 0,0 2 0,1 3 0,2 3 0,5 3 0,-3-4 0,2 3 0,-6-7 0,0-2 0,-1 0 0,-2 0 0,-1-2 0,2 3 0,0 0 0,2 0 0,0-1 0,-1-1 0,1 2 0,0 0 0,1-2 0,0 1 0,-3-4 0,0 3 0,0-4 0,-1 2 0,0 2 0,1-1 0,2 2 0,0-2 0,1 7 0,-1-6 0,4 5 0,-6-3 0,4-1 0,-2-2 0,1 1 0,-2-3 0,3 3 0,-1 1 0,3 3 0,1 3 0,0 0 0,-3-5 0,3 4 0,-1-2 0,-1 0 0,3 0 0,-1-1 0,0 1 0,4-2 0,2 2 0,-2-1 0,-1-1 0,0 0 0,-1-3 0,0 3 0,1-4 0,-2 3 0,0-4 0,0 4 0,-1-2 0,0 3 0,2-1 0,-2 1 0,0-3 0,2 3 0,-3-4 0,3 4 0,-4-6 0,3 5 0,0-3 0,-3 1 0,2 1 0,-3 0 0,-1-4 0,0-2 0,-2 0 0,-1-1 0,0 5 0,0-4 0,0 2 0,2 0 0,-1-1 0,-1 0 0,-2-2 0,1 2 0,-1 0 0,6 3 0,2 3 0,2 1 0,1 0 0,1-2 0,-4 0 0,1-4 0,-5 0 0,-2-1 0,1-2 0,2 2 0,1 1 0,1 0 0,-1 0 0,-1 1 0,-2-4 0,1 1 0,-4 1 0,4-1 0,-2 1 0,2-2 0,-2 0 0,0 0 0,-4-3 0,1 1 0,-3-1 0,3 1 0,-2 0 0,3 2 0,-1 2 0,0-2 0,0 2 0,0 0 0,-1 2 0,0 0 0,3 3 0,0-2 0,0 1 0,-2 1 0,1-1 0,0 0 0,2 2 0,-1 0 0,1-2 0,-2 1 0,-1-3 0,2-2 0,-2 0 0,2-2 0,-2 1 0,1-2 0,0 0 0,0 0 0,0-1 0,-1 2 0,1-1 0,0-1 0,0 0 0,1 0 0,0 1 0,2 1 0,1 0 0,-1 1 0,2 1 0,0 1 0,-1-4 0,1 6 0,0-7 0,-1 2 0,-1-2 0,2 0 0,-2 0 0,3-1 0,0 2 0,1-2 0,1 2 0,1 0 0,1-1 0,-3 0 0,4 1 0,-6-3 0,2 1 0,-2-3 0,0 3 0,1-1 0,1 2 0,-1 0 0,-1 0 0,-1 1 0,0-3 0,-2 1 0,0-2 0,-2 1 0,3-2 0,-1 1 0,3 2 0,1 0 0,2 0 0,-3-1 0,0 0 0,-2-1 0,-2 0 0,0-1 0,-1 1 0,6 3 0,-3-2 0,3 1 0,-3-1 0,0 0 0,-1-2 0,0 3 0,-2-4 0,3 2 0,-5-2 0,6 3 0,-3-2 0,3 2 0,0-2 0,0 0 0,-3 0 0,2 0 0,0 3 0,-2-4 0,2 1 0,-2-1 0,3 0 0,0 0 0,2 2 0,-3-2 0,4 1 0,-2-1 0,0 0 0,-3 0 0,3 0 0,-3 0 0,4 1 0,-3-1 0,4 1 0,-3-1 0,4 0 0,-2 3 0,-2-3 0,4 2 0,-1 0 0,3 0 0,2 1 0,-2-1 0,-2 1 0,3-2 0,-2-1 0,0 4 0,-1-4 0,-3 1 0,0-1 0,1 0 0,3 0 0,0 0 0,-3 0 0,1 1 0,2-1 0,-2 1 0,2-1 0,-4 0 0,1 0 0,-2 0 0,2 0 0,0-1 0,3 1 0,-2-2 0,2 2 0,-6-4 0,2 3 0,-1-2 0,1-2 0,-1 3 0,2-5 0,2 5 0,-2-2 0,1 2 0,-3-1 0,1 1 0,-3-3 0,2 0 0,3 0 0,1-1 0,1 1 0,-1-2 0,0 2 0,-3-1 0,-1-1 0,-1-2 0,-1 0 0,0-1 0,2 0 0,0 0 0,-1 0 0,0 2 0,-1 0 0,-3-1 0,2 2 0,4-8 0,-2 4 0,3-4 0,-4 6 0,1 3 0,-1 0 0,-2 1 0,2 0 0,-3 1 0,3 0 0,-1-1 0,0 1 0,0-2 0,2-1 0,0 0 0,-2 3 0,2-4 0,-1 6 0,-3-5 0,4 5 0,-2-4 0,3 2 0,-1-2 0,0 1 0,-1-3 0,1 2 0,-1-2 0,2 0 0,1-1 0,3-1 0,-1 3 0,2-1 0,-4 3 0,-3-1 0,0-2 0,2 0 0,2-2 0,-3 0 0,3 0 0,-1 1 0,0 0 0,0 1 0,-1-1 0,-1 0 0,0-2 0,0-2 0,1 1 0,-1 1 0,-1-2 0,-1 3 0,0-2 0,2 2 0,-3-4 0,3 4 0,-1-3 0,-2 1 0,2 0 0,-1-3 0,2 2 0,-3 0 0,1-2 0,-2 2 0,2-2 0,-2 3 0,0-2 0,-1 2 0,1 0 0,-2-1 0,2 0 0,-3-2 0,1-1 0,0 0 0,-1 1 0,1-1 0,-1 2 0,2 2 0,-2 0 0,3 0 0,-3 1 0,1 0 0,0-1 0,0 4 0,0-1 0,3 3 0,-4-2 0,1-1 0,0 3 0,0-3 0,0 2 0,2-2 0,0 1 0,-2-1 0,3 4 0,-3-3 0,3 2 0,-3 1 0,3-1 0,-3 2 0,2-2 0,-3 3 0,2-2 0,-1 2 0,-1-2 0,1-3 0,0 3 0,-1-1 0,1 0 0,0-2 0,-1 2 0,3-3 0,-2-3 0,-1 2 0,2-3 0,-2 1 0,2 2 0,0 1 0,-1 2 0,1-2 0,-1 3 0,-1-3 0,1 0 0,-1 1 0,1-1 0,-1 1 0,2 0 0,-2 2 0,0-3 0,0 0 0,0-1 0,0-1 0,0 0 0,0-1 0,0-1 0,0 3 0,0-4 0,-2 2 0,1-2 0,-1 1 0,-3 0 0,3-1 0,1 2 0,-1-1 0,-1 2 0,1 0 0,0-1 0,1 2 0,-3-1 0,3-1 0,-2 2 0,0-1 0,-1-1 0,1 0 0,1 1 0,0 0 0,-2-2 0,1-1 0,-2 1 0,2-4 0,-1 5 0,1-3 0,0 1 0,-2-1 0,2 0 0,-2 3 0,1 1 0,1-2 0,0 3 0,-2-2 0,3 1 0,0-1 0,0 2 0,-1 2 0,2-1 0,0 0 0,0-1 0,-1 2 0,1-1 0,0 1 0,1 0 0,-2 4 0,2-5 0,-1 4 0,1-2 0,-1 0 0,1 1 0,-2-1 0,1 1 0,0-1 0,0 1 0,0 0 0,1-2 0,-2 3 0,2-3 0,-2-1 0,1 1 0,-1-3 0,0 2 0,-2 1 0,2-2 0,1-1 0,0 2 0,-1-1 0,1 0 0,-2 2 0,1-2 0,-1 2 0,1-2 0,0 0 0,1 0 0,-2 0 0,2-1 0,0 1 0,-1-2 0,0 2 0,-1-1 0,1 0 0,1 1 0,-3 0 0,4 1 0,-2 1 0,1-2 0,-1 0 0,-2 0 0,3 0 0,-1-1 0,2 1 0,-3 0 0,2 2 0,-2-2 0,1 3 0,-1-2 0,2 3 0,-1-2 0,-2 1 0,2-1 0,0 5 0,-2-4 0,2 2 0,-1 2 0,-2-4 0,1 4 0,-2-2 0,1 0 0,0 0 0,-1 0 0,-1-3 0,3 0 0,-2 0 0,3 1 0,-2 0 0,1 2 0,-2-1 0,2 0 0,-2 1 0,2-3 0,-1 2 0,3 2 0,-2-2 0,1 2 0,-1-1 0,1 0 0,-2 2 0,1-5 0,-1 5 0,1-2 0,-2 1 0,2-1 0,0 1 0,2 2 0,-1-2 0,-2 0 0,2 0 0,-4-1 0,2 0 0,-2 0 0,1 0 0,2 2 0,0-2 0,2 1 0,-2-1 0,1 1 0,-2-2 0,1 0 0,-1 0 0,2-2 0,-1 1 0,1 0 0,-1 2 0,1-3 0,0 0 0,-1-1 0,3 2 0,-1 0 0,-2-1 0,2 2 0,-1-2 0,1 1 0,-1-2 0,2 2 0,0-2 0,-2 1 0,2 0 0,0-1 0,-2-1 0,3 0 0,-3 1 0,2 1 0,0-1 0,-1 1 0,2 1 0,-2-1 0,0 2 0,2-3 0,-2 1 0,2-1 0,-1-1 0,0 0 0,1 1 0,-4 2 0,4-2 0,-1 2 0,1-1 0,0-1 0,-1 5 0,1-8 0,-1 6 0,0-5 0,1 1 0,-1 1 0,1 0 0,-2-1 0,0 2 0,1-2 0,-1 1 0,-1 0 0,1-1 0,-2 2 0,1-2 0,0 1 0,-1 1 0,2-2 0,-1 2 0,-1-1 0,0-1 0,-1 1 0,1 1 0,-3-1 0,3 1 0,-1-2 0,1 3 0,-2-2 0,2 1 0,1 0 0,-1 1 0,3 0 0,-2 0 0,1-2 0,-1 0 0,0 2 0,1-2 0,1 2 0,-2-2 0,1 0 0,0 1 0,2-1 0,-1 1 0,0 2 0,1 0 0,-1-2 0,0 1 0,1-2 0,-4-1 0,4 2 0,-2-2 0,1 2 0,0-1 0,-3 1 0,3 3 0,0-3 0,-1 2 0,0-3 0,0 2 0,-1-2 0,0 4 0,2-2 0,-1-2 0,-1 1 0,-1-2 0,1 4 0,-1-3 0,2 2 0,0 2 0,-2-4 0,1 2 0,0-1 0,-1 0 0,2-1 0,-1 1 0,1-2 0,-2 3 0,1-3 0,1 0 0,1 0 0,-4 0 0,2-5 0,-2 4 0,3-4 0,0 2 0,-1 1 0,-1-1 0,1 4 0,0-1 0,0 1 0,1 1 0,0 0 0,1-1 0,-1 0 0,-2-1 0,1 1 0,-2 2 0,2-3 0,0 1 0,1 1 0,-1-1 0,0 1 0,1 0 0,0-1 0,-1-1 0,0 1 0,0 1 0,-2-1 0,2-1 0,-3 0 0,3 1 0,-1 0 0,-2 2 0,3-2 0,-2 2 0,3-2 0,0 0 0,-2 2 0,3 1 0,-2-2 0,2 2 0,-4-2 0,3 1 0,1-2 0,-2 0 0,2 1 0,-3 2 0,0-4 0,0 2 0,1-1 0,1 1 0,0 1 0,-2-1 0,2 0 0,0-1 0,1 2 0,-3-2 0,3 3 0,-1-1 0,-1-1 0,1 2 0,-1-3 0,2 4 0,-2-4 0,2 2 0,-1-2 0,-3 2 0,3 0 0,0 2 0,-2-1 0,2-2 0,0 0 0,0 2 0,-1-3 0,2 2 0,-1-3 0,-1 2 0,2-1 0,-2 3 0,2-2 0,-2 0 0,2-2 0,-1 5 0,2-2 0,-3-1 0,3 1 0,-3-1 0,2 1 0,0 2 0,-1-4 0,-2 1 0,2 1 0,-4-3 0,5 1 0,-2-1 0,0 3 0,-1-2 0,1 0 0,0-2 0,0 1 0,-1-2 0,1 1 0,-3-4 0,-1 2 0,2-4 0,-1 0 0,2 5 0,-3-3 0,5 3 0,-1-2 0,-2 1 0,3-2 0,-4 3 0,3-2 0,-1 3 0,-2-1 0,3 3 0,-2-2 0,3 3 0,0-2 0,-2 3 0,2-2 0,0 0 0,-1 1 0,0-1 0,1 0 0,1 3 0,-2-2 0,2 1 0,-2 1 0,1-3 0,0 2 0,0-1 0,1-1 0,-2 1 0,3 0 0,-2-1 0,1 2 0,1-1 0,-2 1 0,2-1 0,-2 0 0,2 3 0,-3-4 0,2 2 0,1-1 0,-2-1 0,1-1 0,0 0 0,-3-1 0,3 0 0,0 0 0,-1 2 0,0 2 0,1-2 0,-2 3 0,3-2 0,-2-1 0,0 3 0,1-1 0,0 2 0,0-3 0,0 1 0,1-1 0,-2 0 0,-1 0 0,2-1 0,0 3 0,0-3 0,-3-2 0,4 2 0,-2 1 0,2-1 0,-2 3 0,2-4 0,-3-1 0,3 1 0,-1 1 0,1-1 0,-2 1 0,2-2 0,-1 1 0,0 0 0,1-2 0,-1 2 0,1 0 0,0 0 0,0 1 0,0-1 0,0 1 0,0-3 0,0 2 0,0 0 0,0-1 0,0 1 0,1-3 0,-1 1 0,1 2 0,-1-4 0,0 4 0,0-1 0,0 2 0,0-3 0,0 2 0,0 0 0,0-1 0,0 1 0,0 1 0,-1-4 0,1 3 0,-1 2 0,1-1 0,-1-1 0,1 0 0,-2 0 0,2 0 0,0 0 0,0-1 0,-1 1 0,1 0 0,-2 1 0,2-1 0,0 0 0,0 0 0,-1-2 0,1 2 0,-1 0 0,1 0 0,0 0 0,0 3 0,0-5 0,-1 5 0,1-3 0,-2 0 0,1-1 0,0 1 0,-2 2 0,2-1 0,-1 3 0,1-2 0,-1-4 0,0 5 0,-1-2 0,1-2 0,-1 2 0,-2-2 0,2 1 0,0 3 0,2-1 0,-2 3 0,3-1 0,-1-2 0,-1 1 0,2 1 0,-1-2 0,0 1 0,1-1 0,-1 2 0,0 2 0,1-2 0,-2 2 0,2-2 0,0 2 0,0-2 0,0 0 0,0 1 0,0-1 0,0-1 0,-2 2 0,2-1 0,-2 0 0,2 0 0,-1 1 0,0-3 0,0 1 0,1 2 0,-3-3 0,2 1 0,0-1 0,1 2 0,0-3 0,0 3 0,0-1 0,0-1 0,-1 4 0,0-3 0,1 1 0,0-2 0,0 2 0,-1-1 0,-1-1 0,2-1 0,-1 3 0,1-3 0,-2 3 0,1-1 0,1-1 0,-1 1 0,1 0 0,-1-1 0,1 2 0,-3-3 0,2 0 0,0 0 0,-1 1 0,2-1 0,-1 1 0,1 0 0,-3-2 0,2 2 0,0 0 0,-2 0 0,2 2 0,-2-4 0,1 4 0,1-2 0,-3 1 0,3 0 0,-1 0 0,1 3 0,0-2 0,-4 2 0,2-2 0,-1 4 0,1-5 0,0 5 0,1-3 0,1 2 0,-2 1 0,1-3 0,0 2 0,0 1 0,-2-2 0,2 2 0,1-1 0,-1-1 0,2 4 0,-1 2 0,1 3 0,0 1 0,0-2 0,0 2 0,0-1 0,0 2 0,0 3 0,0 0 0,0 3 0,1-3 0,0 1 0,0-5 0,0 0 0,0-3 0,-1-1 0,1 3 0,2-2 0,-2 1 0,-1-1 0,1 0 0,0-2 0,-1 3 0,-1-12 0,-4 3 0,0-7 0,0 3 0,1 2 0,2-1 0,-2 3 0,2-1 0,-1 0 0,2 2 0,1 0 0,-1 3 0,-1-1 0,1-1 0,1 1 0,-2-2 0,1 3 0,1-3 0,0 1 0,0 1 0,-1-2 0,0 2 0,1-2 0,-1 0 0,1 0 0,-1 2 0,-2-3 0,3 1 0,-1-1 0,1 1 0,0-1 0,0 2 0,0-2 0,0 1 0,-1-2 0,1 3 0,-1-3 0,1 1 0,0 1 0,-1-2 0,1 1 0,-1-1 0,1 0 0,0 1 0,0-2 0,-2 1 0,0 1 0,1-2 0,-1-1 0,1 1 0,-1 3 0,1-2 0,0 2 0,-1-1 0,1-1 0,-2 2 0,2-2 0,-1 0 0,-1-1 0,0 1 0,1 1 0,1-1 0,0 1 0,-2-1 0,1-1 0,0-1 0,1 0 0,-2 1 0,1-1 0,1 3 0,-1-1 0,2 1 0,-3-1 0,3 0 0,-2-2 0,2 3 0,-2-2 0,1-1 0,1 2 0,-1 0 0,-1 0 0,2-2 0,-1 2 0,1 1 0,0-3 0,0 2 0,0-3 0,0 3 0,0-1 0,0-1 0,0 0 0,0 0 0,0 1 0,-1-1 0,1 2 0,-1-2 0,-1 1 0,2-2 0,-1 2 0,1-2 0,0 0 0,-2-1 0,2 2 0,-1 0 0,1-1 0,-1 3 0,1-5 0,-2 1 0,1 0 0,-3-1 0,2 2 0,1-3 0,1 3 0,-1-4 0,-1 3 0,-1-3 0,2 3 0,0-1 0,0-1 0,1 0 0,-3-1 0,3 2 0,-1-4 0,-1 0 0,2 3 0,-2-2 0,2 2 0,-3-2 0,3 1 0,-1-3 0,1 4 0,0-4 0,0 1 0,-1-2 0,1 2 0,-1 1 0,1-3 0,0 2 0,-2 0 0,2 2 0,-2-4 0,2 4 0,0-3 0,0-3 0,-1 3 0,1-3 0,-1 3 0,1-2 0,-1 1 0,1-1 0,-2 2 0,2-2 0,-1 1 0,-2-4 0,3 6 0,-1-2 0,0 2 0,0-3 0,1 2 0,-1 0 0,0 0 0,-1 3 0,2-3 0,0 1 0,0 1 0,0-2 0,0 2 0,0 3 0,-2-1 0,1-1 0,0 3 0,1-1 0,-1 2 0,0-1 0,1 3 0,-2 0 0,1-1 0,1 4 0,-3-3 0,3 1 0,-2 1 0,2-4 0,-3 4 0,3-3 0,-2 6 0,0-4 0,-1 1 0,1-2 0,1 1 0,-1 1 0,-1-1 0,1 2 0,0-2 0,1 1 0,-3 0 0,3 0 0,-2 1 0,0-1 0,0 3 0,2-1 0,-2 1 0,2-2 0,-1 4 0,-1-4 0,1 2 0,0-1 0,1 1 0,-1-2 0,-2 2 0,2-1 0,0-1 0,1 2 0,-4-1 0,4-1 0,-3 1 0,2 1 0,-1-2 0,-1 1 0,3-2 0,-2 3 0,2-2 0,-1 0 0,0 2 0,1-1 0,0 0 0,-3 0 0,4 1 0,-2-1 0,2 1 0,-2 0 0,2 0 0,-1-3 0,-1 4 0,2-2 0,-2 2 0,2-3 0,0 2 0,-1-1 0,1-1 0,-2 2 0,1-1 0,-1-1 0,0 0 0,0-2 0,1-1 0,-2 2 0,2 0 0,-1-1 0,-1 1 0,1-2 0,0 0 0,1 2 0,-1-1 0,1-1 0,-2-1 0,1 2 0,1-1 0,-1-2 0,-2 1 0,3 1 0,0 1 0,1 1 0,-1 0 0,1 0 0,-3 0 0,3 0 0,-2-3 0,2 3 0,-2 1 0,1 1 0,1 0 0,-1 0 0,1-1 0,-2 0 0,2-1 0,-1 1 0,1-1 0,-1 0 0,1 0 0,-1-1 0,0 0 0,1-2 0,-4 0 0,3 1 0,0-1 0,0 3 0,0-3 0,0 2 0,-2 0 0,3 1 0,-1-3 0,-1 2 0,1-1 0,0 3 0,-1-4 0,0 5 0,2-4 0,-2 1 0,2 1 0,-2-1 0,2-1 0,-2-1 0,1-1 0,1 4 0,-3-2 0,3 2 0,-1-1 0,0 1 0,1-4 0,-3 1 0,3 2 0,-1-1 0,0-1 0,1 2 0,-1-1 0,1 2 0,0-2 0,-2 0 0,2 2 0,-3-3 0,3 0 0,-2 1 0,2-1 0,-1 0 0,0 0 0,0-1 0,-3 0 0,2 0 0,1 4 0,-2-3 0,1 0 0,0-2 0,2 3 0,-2-5 0,0 5 0,1-2 0,-2 3 0,2-3 0,0 2 0,-2 1 0,3-2 0,-2 2 0,2-3 0,-3 2 0,3 0 0,-3 0 0,2 0 0,0-1 0,-1 2 0,2 1 0,-4 0 0,4-3 0,-2 2 0,2-3 0,-2 2 0,-2-1 0,1 1 0,-1 2 0,1-4 0,1 2 0,-1-2 0,2 2 0,-1 0 0,0 4 0,-1-4 0,2 4 0,-2-5 0,2 3 0,-4-4 0,3 4 0,-1-3 0,0 2 0,0-2 0,-1-1 0,0-1 0,0 2 0,2-2 0,-3 0 0,2 0 0,-1 0 0,0-3 0,1 5 0,-2-1 0,2 0 0,-1 2 0,2-2 0,-2 0 0,2 3 0,-1-3 0,1-1 0,-1 2 0,3-4 0,-6 2 0,5 0 0,-4 2 0,2-2 0,1 2 0,-1 1 0,2 2 0,-2-1 0,1-2 0,0 3 0,0-2 0,1-3 0,-2 2 0,-1-4 0,2 2 0,-2 1 0,3-1 0,-1 3 0,1 0 0,0-1 0,-3 0 0,4-1 0,-2-1 0,1 2 0,0-4 0,-2 2 0,2-1 0,-1 0 0,0-3 0,1 4 0,-1-2 0,0 1 0,1-2 0,-2 5 0,1-1 0,0-1 0,1 1 0,-4 0 0,4-1 0,0 0 0,0-2 0,-1 2 0,0-1 0,-1 0 0,1-2 0,1 2 0,-2 1 0,2 0 0,-2-1 0,0 3 0,0-3 0,0 6 0,-1-2 0,2 2 0,-2 0 0,2-2 0,-1 1 0,-2 0 0,0 0 0,1-1 0,-2 0 0,1-2 0,-2 2 0,-1-2 0,0-2 0,-2 2 0,4-1 0,-4 3 0,5 2 0,-3-2 0,0 4 0,2-2 0,-3-2 0,2 2 0,-2-2 0,1 0 0,1 2 0,-1-2 0,0 2 0,-1 0 0,0 0 0,-2 0 0,2-1 0,-1 0 0,1 1 0,-1 0 0,2-1 0,1 2 0,-2-2 0,0 3 0,0 0 0,0-1 0,1 1 0,2 1 0,-1-2 0,2 0 0,-2 1 0,0 0 0,0 1 0,-1-2 0,1 1 0,-3 1 0,1-2 0,2 2 0,-4-1 0,3-1 0,-1 2 0,-2-1 0,3-2 0,-2 3 0,0-3 0,3 4 0,-3-1 0,1 1 0,-5-1 0,2-1 0,-7 1 0,4 0 0,-1-1 0,3 0 0,-2-3 0,2 4 0,2-2 0,2 1 0,2 3 0,2-3 0,-1 3 0,3-3 0,-3 3 0,1-1 0,-2 0 0,-2-2 0,-1 1 0,-1-1 0,1-1 0,0 1 0,1 1 0,4 1 0,0 1 0,3 0 0,-2 0 0,2 0 0,0 0 0,10 0 0,-9-9 0,8-4 0,-9 3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2T21:07:17.312"/>
    </inkml:context>
    <inkml:brush xml:id="br0">
      <inkml:brushProperty name="width" value="0.025" units="cm"/>
      <inkml:brushProperty name="height" value="0.02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3DC1E-7709-4141-B579-5FE7AD075E90}" type="datetimeFigureOut">
              <a:rPr lang="en-US" smtClean="0"/>
              <a:t>10/7/22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5AD90-F6AF-554B-9716-3B57EA2D999F}" type="slidenum">
              <a:rPr lang="en-US" smtClean="0"/>
              <a:t>‹#›</a:t>
            </a:fld>
            <a:endParaRPr lang="en-US"/>
          </a:p>
        </p:txBody>
      </p:sp>
    </p:spTree>
    <p:extLst>
      <p:ext uri="{BB962C8B-B14F-4D97-AF65-F5344CB8AC3E}">
        <p14:creationId xmlns:p14="http://schemas.microsoft.com/office/powerpoint/2010/main" val="390271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PI3K/AKT signaling pathway, including PTEN, PIK3CA, and AKT, is among the most altered cell signally pathways in cancer.</a:t>
            </a:r>
          </a:p>
          <a:p>
            <a:pPr marL="285750" indent="-285750">
              <a:buFont typeface="Arial" panose="020B0604020202020204" pitchFamily="34" charset="0"/>
              <a:buChar char="•"/>
            </a:pPr>
            <a:r>
              <a:rPr lang="en-US" sz="1200" dirty="0"/>
              <a:t>The importance of this pathway in cancer has led to the development of multiple inhibitors including direct AKT inhibitors.</a:t>
            </a:r>
          </a:p>
          <a:p>
            <a:pPr marL="285750" indent="-285750">
              <a:buFont typeface="Arial" panose="020B0604020202020204" pitchFamily="34" charset="0"/>
              <a:buChar char="•"/>
            </a:pPr>
            <a:r>
              <a:rPr lang="en-US" sz="1200" dirty="0"/>
              <a:t>In addition to malignancies, mTOR inhibition with sirolimus has successfully treated vascular anomalies.</a:t>
            </a:r>
          </a:p>
          <a:p>
            <a:endParaRPr lang="en-US" dirty="0"/>
          </a:p>
        </p:txBody>
      </p:sp>
      <p:sp>
        <p:nvSpPr>
          <p:cNvPr id="4" name="Slide Number Placeholder 3"/>
          <p:cNvSpPr>
            <a:spLocks noGrp="1"/>
          </p:cNvSpPr>
          <p:nvPr>
            <p:ph type="sldNum" sz="quarter" idx="5"/>
          </p:nvPr>
        </p:nvSpPr>
        <p:spPr/>
        <p:txBody>
          <a:bodyPr/>
          <a:lstStyle/>
          <a:p>
            <a:fld id="{B366586A-5986-AA42-9E4D-78365467EF13}" type="slidenum">
              <a:rPr lang="en-US" smtClean="0"/>
              <a:t>3</a:t>
            </a:fld>
            <a:endParaRPr lang="en-US" dirty="0"/>
          </a:p>
        </p:txBody>
      </p:sp>
    </p:spTree>
    <p:extLst>
      <p:ext uri="{BB962C8B-B14F-4D97-AF65-F5344CB8AC3E}">
        <p14:creationId xmlns:p14="http://schemas.microsoft.com/office/powerpoint/2010/main" val="518797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0346CB-CDA6-EF45-83D2-FD21599E433B}" type="slidenum">
              <a:rPr lang="en-US" smtClean="0"/>
              <a:t>26</a:t>
            </a:fld>
            <a:endParaRPr lang="en-US" dirty="0"/>
          </a:p>
        </p:txBody>
      </p:sp>
    </p:spTree>
    <p:extLst>
      <p:ext uri="{BB962C8B-B14F-4D97-AF65-F5344CB8AC3E}">
        <p14:creationId xmlns:p14="http://schemas.microsoft.com/office/powerpoint/2010/main" val="3170255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849C5-E13D-CF42-BF99-4C1E2B4A8B6F}" type="slidenum">
              <a:rPr lang="en-US" smtClean="0"/>
              <a:t>32</a:t>
            </a:fld>
            <a:endParaRPr lang="en-US" dirty="0"/>
          </a:p>
        </p:txBody>
      </p:sp>
    </p:spTree>
    <p:extLst>
      <p:ext uri="{BB962C8B-B14F-4D97-AF65-F5344CB8AC3E}">
        <p14:creationId xmlns:p14="http://schemas.microsoft.com/office/powerpoint/2010/main" val="1168121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5AD90-F6AF-554B-9716-3B57EA2D999F}" type="slidenum">
              <a:rPr lang="en-US" smtClean="0"/>
              <a:t>33</a:t>
            </a:fld>
            <a:endParaRPr lang="en-US"/>
          </a:p>
        </p:txBody>
      </p:sp>
    </p:spTree>
    <p:extLst>
      <p:ext uri="{BB962C8B-B14F-4D97-AF65-F5344CB8AC3E}">
        <p14:creationId xmlns:p14="http://schemas.microsoft.com/office/powerpoint/2010/main" val="267339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88DA6-2C49-EE49-8CE5-E10CE406E963}" type="slidenum">
              <a:rPr lang="en-US" smtClean="0"/>
              <a:t>41</a:t>
            </a:fld>
            <a:endParaRPr lang="en-US"/>
          </a:p>
        </p:txBody>
      </p:sp>
    </p:spTree>
    <p:extLst>
      <p:ext uri="{BB962C8B-B14F-4D97-AF65-F5344CB8AC3E}">
        <p14:creationId xmlns:p14="http://schemas.microsoft.com/office/powerpoint/2010/main" val="2973550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PI3K/AKT signaling pathway, including PTEN, PIK3CA, and AKT, is among the most altered cell signally pathways in cancer.</a:t>
            </a:r>
          </a:p>
          <a:p>
            <a:pPr marL="285750" indent="-285750">
              <a:buFont typeface="Arial" panose="020B0604020202020204" pitchFamily="34" charset="0"/>
              <a:buChar char="•"/>
            </a:pPr>
            <a:r>
              <a:rPr lang="en-US" sz="1200" dirty="0"/>
              <a:t>The importance of this pathway in cancer has led to the development of multiple inhibitors including direct AKT inhibitors.</a:t>
            </a:r>
          </a:p>
          <a:p>
            <a:pPr marL="285750" indent="-285750">
              <a:buFont typeface="Arial" panose="020B0604020202020204" pitchFamily="34" charset="0"/>
              <a:buChar char="•"/>
            </a:pPr>
            <a:r>
              <a:rPr lang="en-US" sz="1200" dirty="0"/>
              <a:t>In addition to malignancies, mTOR inhibition with sirolimus has successfully treated vascular anomalies.</a:t>
            </a:r>
          </a:p>
          <a:p>
            <a:endParaRPr lang="en-US" dirty="0"/>
          </a:p>
        </p:txBody>
      </p:sp>
      <p:sp>
        <p:nvSpPr>
          <p:cNvPr id="4" name="Slide Number Placeholder 3"/>
          <p:cNvSpPr>
            <a:spLocks noGrp="1"/>
          </p:cNvSpPr>
          <p:nvPr>
            <p:ph type="sldNum" sz="quarter" idx="5"/>
          </p:nvPr>
        </p:nvSpPr>
        <p:spPr/>
        <p:txBody>
          <a:bodyPr/>
          <a:lstStyle/>
          <a:p>
            <a:fld id="{B366586A-5986-AA42-9E4D-78365467EF13}" type="slidenum">
              <a:rPr lang="en-US" smtClean="0"/>
              <a:t>4</a:t>
            </a:fld>
            <a:endParaRPr lang="en-US" dirty="0"/>
          </a:p>
        </p:txBody>
      </p:sp>
    </p:spTree>
    <p:extLst>
      <p:ext uri="{BB962C8B-B14F-4D97-AF65-F5344CB8AC3E}">
        <p14:creationId xmlns:p14="http://schemas.microsoft.com/office/powerpoint/2010/main" val="3301011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PI3K/AKT signaling pathway, including PTEN, PIK3CA, and AKT, is among the most altered cell signally pathways in cancer.</a:t>
            </a:r>
          </a:p>
          <a:p>
            <a:pPr marL="285750" indent="-285750">
              <a:buFont typeface="Arial" panose="020B0604020202020204" pitchFamily="34" charset="0"/>
              <a:buChar char="•"/>
            </a:pPr>
            <a:r>
              <a:rPr lang="en-US" sz="1200" dirty="0"/>
              <a:t>The importance of this pathway in cancer has led to the development of multiple inhibitors including direct AKT inhibitors.</a:t>
            </a:r>
          </a:p>
          <a:p>
            <a:pPr marL="285750" indent="-285750">
              <a:buFont typeface="Arial" panose="020B0604020202020204" pitchFamily="34" charset="0"/>
              <a:buChar char="•"/>
            </a:pPr>
            <a:r>
              <a:rPr lang="en-US" sz="1200" dirty="0"/>
              <a:t>In addition to malignancies, mTOR inhibition with sirolimus has successfully treated vascular anomalies.</a:t>
            </a:r>
          </a:p>
          <a:p>
            <a:endParaRPr lang="en-US" dirty="0"/>
          </a:p>
        </p:txBody>
      </p:sp>
      <p:sp>
        <p:nvSpPr>
          <p:cNvPr id="4" name="Slide Number Placeholder 3"/>
          <p:cNvSpPr>
            <a:spLocks noGrp="1"/>
          </p:cNvSpPr>
          <p:nvPr>
            <p:ph type="sldNum" sz="quarter" idx="5"/>
          </p:nvPr>
        </p:nvSpPr>
        <p:spPr/>
        <p:txBody>
          <a:bodyPr/>
          <a:lstStyle/>
          <a:p>
            <a:fld id="{B366586A-5986-AA42-9E4D-78365467EF13}" type="slidenum">
              <a:rPr lang="en-US" smtClean="0"/>
              <a:t>5</a:t>
            </a:fld>
            <a:endParaRPr lang="en-US" dirty="0"/>
          </a:p>
        </p:txBody>
      </p:sp>
    </p:spTree>
    <p:extLst>
      <p:ext uri="{BB962C8B-B14F-4D97-AF65-F5344CB8AC3E}">
        <p14:creationId xmlns:p14="http://schemas.microsoft.com/office/powerpoint/2010/main" val="213800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PI3K/AKT signaling pathway, including PTEN, PIK3CA, and AKT, is among the most altered cell signally pathways in cancer.</a:t>
            </a:r>
          </a:p>
          <a:p>
            <a:pPr marL="285750" indent="-285750">
              <a:buFont typeface="Arial" panose="020B0604020202020204" pitchFamily="34" charset="0"/>
              <a:buChar char="•"/>
            </a:pPr>
            <a:r>
              <a:rPr lang="en-US" sz="1200" dirty="0"/>
              <a:t>The importance of this pathway in cancer has led to the development of multiple inhibitors including direct AKT inhibitors.</a:t>
            </a:r>
          </a:p>
          <a:p>
            <a:pPr marL="285750" indent="-285750">
              <a:buFont typeface="Arial" panose="020B0604020202020204" pitchFamily="34" charset="0"/>
              <a:buChar char="•"/>
            </a:pPr>
            <a:r>
              <a:rPr lang="en-US" sz="1200" dirty="0"/>
              <a:t>In addition to malignancies, mTOR inhibition with sirolimus has successfully treated vascular anomalies.</a:t>
            </a:r>
          </a:p>
          <a:p>
            <a:endParaRPr lang="en-US" dirty="0"/>
          </a:p>
        </p:txBody>
      </p:sp>
      <p:sp>
        <p:nvSpPr>
          <p:cNvPr id="4" name="Slide Number Placeholder 3"/>
          <p:cNvSpPr>
            <a:spLocks noGrp="1"/>
          </p:cNvSpPr>
          <p:nvPr>
            <p:ph type="sldNum" sz="quarter" idx="5"/>
          </p:nvPr>
        </p:nvSpPr>
        <p:spPr/>
        <p:txBody>
          <a:bodyPr/>
          <a:lstStyle/>
          <a:p>
            <a:fld id="{B366586A-5986-AA42-9E4D-78365467EF13}" type="slidenum">
              <a:rPr lang="en-US" smtClean="0"/>
              <a:t>6</a:t>
            </a:fld>
            <a:endParaRPr lang="en-US" dirty="0"/>
          </a:p>
        </p:txBody>
      </p:sp>
    </p:spTree>
    <p:extLst>
      <p:ext uri="{BB962C8B-B14F-4D97-AF65-F5344CB8AC3E}">
        <p14:creationId xmlns:p14="http://schemas.microsoft.com/office/powerpoint/2010/main" val="3029197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849C5-E13D-CF42-BF99-4C1E2B4A8B6F}" type="slidenum">
              <a:rPr lang="en-US" smtClean="0"/>
              <a:t>10</a:t>
            </a:fld>
            <a:endParaRPr lang="en-US" dirty="0"/>
          </a:p>
        </p:txBody>
      </p:sp>
    </p:spTree>
    <p:extLst>
      <p:ext uri="{BB962C8B-B14F-4D97-AF65-F5344CB8AC3E}">
        <p14:creationId xmlns:p14="http://schemas.microsoft.com/office/powerpoint/2010/main" val="2731654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849C5-E13D-CF42-BF99-4C1E2B4A8B6F}" type="slidenum">
              <a:rPr lang="en-US" smtClean="0"/>
              <a:t>18</a:t>
            </a:fld>
            <a:endParaRPr lang="en-US" dirty="0"/>
          </a:p>
        </p:txBody>
      </p:sp>
    </p:spTree>
    <p:extLst>
      <p:ext uri="{BB962C8B-B14F-4D97-AF65-F5344CB8AC3E}">
        <p14:creationId xmlns:p14="http://schemas.microsoft.com/office/powerpoint/2010/main" val="68199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 first manifestation noted by parents is disproportional leg growth. By age 3-4 there can be a leg length discrepancy of 2-8 cm. </a:t>
            </a:r>
          </a:p>
          <a:p>
            <a:r>
              <a:rPr lang="en-US" dirty="0"/>
              <a:t>Conservative treatment with shoe-lifts or other orthotic devices. But epiphysiodesis with 8-plates can help the correction.</a:t>
            </a:r>
          </a:p>
          <a:p>
            <a:endParaRPr lang="en-US" dirty="0"/>
          </a:p>
        </p:txBody>
      </p:sp>
      <p:sp>
        <p:nvSpPr>
          <p:cNvPr id="4" name="Slide Number Placeholder 3"/>
          <p:cNvSpPr>
            <a:spLocks noGrp="1"/>
          </p:cNvSpPr>
          <p:nvPr>
            <p:ph type="sldNum" sz="quarter" idx="5"/>
          </p:nvPr>
        </p:nvSpPr>
        <p:spPr/>
        <p:txBody>
          <a:bodyPr/>
          <a:lstStyle/>
          <a:p>
            <a:fld id="{640346CB-CDA6-EF45-83D2-FD21599E433B}" type="slidenum">
              <a:rPr lang="en-US" smtClean="0"/>
              <a:t>19</a:t>
            </a:fld>
            <a:endParaRPr lang="en-US" dirty="0"/>
          </a:p>
        </p:txBody>
      </p:sp>
    </p:spTree>
    <p:extLst>
      <p:ext uri="{BB962C8B-B14F-4D97-AF65-F5344CB8AC3E}">
        <p14:creationId xmlns:p14="http://schemas.microsoft.com/office/powerpoint/2010/main" val="326074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D7CCB-790E-554D-A10D-037A64E24147}" type="slidenum">
              <a:rPr lang="en-US" smtClean="0"/>
              <a:t>20</a:t>
            </a:fld>
            <a:endParaRPr lang="en-US" dirty="0"/>
          </a:p>
        </p:txBody>
      </p:sp>
    </p:spTree>
    <p:extLst>
      <p:ext uri="{BB962C8B-B14F-4D97-AF65-F5344CB8AC3E}">
        <p14:creationId xmlns:p14="http://schemas.microsoft.com/office/powerpoint/2010/main" val="3245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CT scans of pelvis showing decrease in xyz of LGSOC</a:t>
            </a:r>
          </a:p>
          <a:p>
            <a:r>
              <a:rPr lang="en-US" sz="1200" b="0" i="0" kern="1200" dirty="0">
                <a:solidFill>
                  <a:schemeClr val="tx1"/>
                </a:solidFill>
                <a:effectLst/>
                <a:latin typeface="+mn-lt"/>
                <a:ea typeface="+mn-ea"/>
                <a:cs typeface="+mn-cs"/>
              </a:rPr>
              <a:t>at baseline (A, RECIST 1.1: diameter 52 mm, volume 137.6 mL), at</a:t>
            </a:r>
          </a:p>
          <a:p>
            <a:r>
              <a:rPr lang="en-US" sz="1200" b="0" i="0" kern="1200" dirty="0">
                <a:solidFill>
                  <a:schemeClr val="tx1"/>
                </a:solidFill>
                <a:effectLst/>
                <a:latin typeface="+mn-lt"/>
                <a:ea typeface="+mn-ea"/>
                <a:cs typeface="+mn-cs"/>
              </a:rPr>
              <a:t>6-month (B, RECIST 1.1: diameter 39.2 mm, volume 54.6 mL), at</a:t>
            </a:r>
          </a:p>
          <a:p>
            <a:r>
              <a:rPr lang="en-US" sz="1200" b="0" i="0" kern="1200" dirty="0">
                <a:solidFill>
                  <a:schemeClr val="tx1"/>
                </a:solidFill>
                <a:effectLst/>
                <a:latin typeface="+mn-lt"/>
                <a:ea typeface="+mn-ea"/>
                <a:cs typeface="+mn-cs"/>
              </a:rPr>
              <a:t>12-month (C, RECIST 1.1: diameter 28.1 mm, volume 16.7 mL), at</a:t>
            </a:r>
          </a:p>
          <a:p>
            <a:r>
              <a:rPr lang="en-US" sz="1200" b="0" i="0" kern="1200" dirty="0">
                <a:solidFill>
                  <a:schemeClr val="tx1"/>
                </a:solidFill>
                <a:effectLst/>
                <a:latin typeface="+mn-lt"/>
                <a:ea typeface="+mn-ea"/>
                <a:cs typeface="+mn-cs"/>
              </a:rPr>
              <a:t>19-month (D, RECIST 1.1: diameter 20.1 mm, volume 6.6 mL</a:t>
            </a:r>
          </a:p>
          <a:p>
            <a:endParaRPr lang="en-US" dirty="0"/>
          </a:p>
          <a:p>
            <a:r>
              <a:rPr lang="en-US" sz="1200" b="0" i="0" kern="1200" dirty="0">
                <a:solidFill>
                  <a:schemeClr val="tx1"/>
                </a:solidFill>
                <a:effectLst/>
                <a:latin typeface="+mn-lt"/>
                <a:ea typeface="+mn-ea"/>
                <a:cs typeface="+mn-cs"/>
              </a:rPr>
              <a:t>FIGURE 3 Photographs at baseline and after 22 months of treatment: left hand and foot (panels A, B, C at baseline and D, E, F after</a:t>
            </a:r>
          </a:p>
          <a:p>
            <a:r>
              <a:rPr lang="en-US" sz="1200" b="0" i="0" kern="1200" dirty="0">
                <a:solidFill>
                  <a:schemeClr val="tx1"/>
                </a:solidFill>
                <a:effectLst/>
                <a:latin typeface="+mn-lt"/>
                <a:ea typeface="+mn-ea"/>
                <a:cs typeface="+mn-cs"/>
              </a:rPr>
              <a:t>22 months of treatment), right hand and foot (panels G, H, I at baseline and L, M, N after 22 months of treatment</a:t>
            </a:r>
          </a:p>
          <a:p>
            <a:endParaRPr lang="en-US" sz="1200" b="0" i="0" kern="1200" dirty="0">
              <a:solidFill>
                <a:schemeClr val="tx1"/>
              </a:solidFill>
              <a:effectLst/>
              <a:latin typeface="+mn-lt"/>
              <a:ea typeface="+mn-ea"/>
              <a:cs typeface="+mn-cs"/>
            </a:endParaRPr>
          </a:p>
          <a:p>
            <a:r>
              <a:rPr lang="en-US" dirty="0"/>
              <a:t>Areas of cerebriform lesion on soles before (A,C) and at follow-up after 12 mo treatment with miransertib 50 mg (25 mg/m2 ) per day (B,D), for right (A,B) and left (C,D) sole. Underneath the photographs are calculated areas of the lesion on each sole (see Methods).</a:t>
            </a:r>
          </a:p>
          <a:p>
            <a:r>
              <a:rPr lang="en-US" dirty="0"/>
              <a:t>Representative MRI photographs from before treatment and after 11 mo treatment. (A) Sagittal brain T1 MRI from baseline (left) and after 11 mo (right) showing no obvious progression of skull deformity or new lesion.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66586A-5986-AA42-9E4D-78365467EF13}" type="slidenum">
              <a:rPr lang="en-US" smtClean="0"/>
              <a:t>24</a:t>
            </a:fld>
            <a:endParaRPr lang="en-US" dirty="0"/>
          </a:p>
        </p:txBody>
      </p:sp>
    </p:spTree>
    <p:extLst>
      <p:ext uri="{BB962C8B-B14F-4D97-AF65-F5344CB8AC3E}">
        <p14:creationId xmlns:p14="http://schemas.microsoft.com/office/powerpoint/2010/main" val="127409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62E87C-771F-2A46-A4D6-BEE93C8A3C38}" type="datetimeFigureOut">
              <a:rPr lang="en-US" smtClean="0"/>
              <a:t>10/7/22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14454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2E87C-771F-2A46-A4D6-BEE93C8A3C38}" type="datetimeFigureOut">
              <a:rPr lang="en-US" smtClean="0"/>
              <a:t>10/7/22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269215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2E87C-771F-2A46-A4D6-BEE93C8A3C38}" type="datetimeFigureOut">
              <a:rPr lang="en-US" smtClean="0"/>
              <a:t>10/7/22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1181596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2E87C-771F-2A46-A4D6-BEE93C8A3C38}" type="datetimeFigureOut">
              <a:rPr lang="en-US" smtClean="0"/>
              <a:t>10/7/22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292746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62E87C-771F-2A46-A4D6-BEE93C8A3C38}" type="datetimeFigureOut">
              <a:rPr lang="en-US" smtClean="0"/>
              <a:t>10/7/22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133860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62E87C-771F-2A46-A4D6-BEE93C8A3C38}" type="datetimeFigureOut">
              <a:rPr lang="en-US" smtClean="0"/>
              <a:t>10/7/22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1901974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62E87C-771F-2A46-A4D6-BEE93C8A3C38}" type="datetimeFigureOut">
              <a:rPr lang="en-US" smtClean="0"/>
              <a:t>10/7/22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115282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62E87C-771F-2A46-A4D6-BEE93C8A3C38}" type="datetimeFigureOut">
              <a:rPr lang="en-US" smtClean="0"/>
              <a:t>10/7/22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421247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62E87C-771F-2A46-A4D6-BEE93C8A3C38}" type="datetimeFigureOut">
              <a:rPr lang="en-US" smtClean="0"/>
              <a:t>10/7/22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106317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62E87C-771F-2A46-A4D6-BEE93C8A3C38}" type="datetimeFigureOut">
              <a:rPr lang="en-US" smtClean="0"/>
              <a:t>10/7/22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246084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62E87C-771F-2A46-A4D6-BEE93C8A3C38}" type="datetimeFigureOut">
              <a:rPr lang="en-US" smtClean="0"/>
              <a:t>10/7/22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9607C-0874-8647-8520-0AB585A4ECD6}" type="slidenum">
              <a:rPr lang="en-US" smtClean="0"/>
              <a:t>‹#›</a:t>
            </a:fld>
            <a:endParaRPr lang="en-US"/>
          </a:p>
        </p:txBody>
      </p:sp>
    </p:spTree>
    <p:extLst>
      <p:ext uri="{BB962C8B-B14F-4D97-AF65-F5344CB8AC3E}">
        <p14:creationId xmlns:p14="http://schemas.microsoft.com/office/powerpoint/2010/main" val="2396481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2E87C-771F-2A46-A4D6-BEE93C8A3C38}" type="datetimeFigureOut">
              <a:rPr lang="en-US" smtClean="0"/>
              <a:t>10/7/22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9607C-0874-8647-8520-0AB585A4ECD6}" type="slidenum">
              <a:rPr lang="en-US" smtClean="0"/>
              <a:t>‹#›</a:t>
            </a:fld>
            <a:endParaRPr lang="en-US"/>
          </a:p>
        </p:txBody>
      </p:sp>
    </p:spTree>
    <p:extLst>
      <p:ext uri="{BB962C8B-B14F-4D97-AF65-F5344CB8AC3E}">
        <p14:creationId xmlns:p14="http://schemas.microsoft.com/office/powerpoint/2010/main" val="20712093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png"/><Relationship Id="rId7" Type="http://schemas.openxmlformats.org/officeDocument/2006/relationships/customXml" Target="../ink/ink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customXml" Target="../ink/ink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hyperlink" Target="mailto:proteustrial@nih.gov"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2DB6A43-E03C-8543-BED4-6978A1523782}"/>
              </a:ext>
            </a:extLst>
          </p:cNvPr>
          <p:cNvSpPr txBox="1">
            <a:spLocks/>
          </p:cNvSpPr>
          <p:nvPr/>
        </p:nvSpPr>
        <p:spPr>
          <a:xfrm>
            <a:off x="576070" y="1350214"/>
            <a:ext cx="11459047" cy="21266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effectLst>
                  <a:outerShdw blurRad="50800" dist="381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Targeted Therapy for Proteus Syndrome: AIM Proteus </a:t>
            </a:r>
            <a:endParaRPr lang="en-US" dirty="0">
              <a:latin typeface="Arial" panose="020B0604020202020204" pitchFamily="34" charset="0"/>
              <a:cs typeface="Arial" panose="020B0604020202020204" pitchFamily="34" charset="0"/>
            </a:endParaRPr>
          </a:p>
        </p:txBody>
      </p:sp>
      <p:sp>
        <p:nvSpPr>
          <p:cNvPr id="5" name="Text Placeholder 6">
            <a:extLst>
              <a:ext uri="{FF2B5EF4-FFF2-40B4-BE49-F238E27FC236}">
                <a16:creationId xmlns:a16="http://schemas.microsoft.com/office/drawing/2014/main" id="{F193B973-2F12-974B-806C-483DD7E3241C}"/>
              </a:ext>
            </a:extLst>
          </p:cNvPr>
          <p:cNvSpPr txBox="1">
            <a:spLocks/>
          </p:cNvSpPr>
          <p:nvPr/>
        </p:nvSpPr>
        <p:spPr>
          <a:xfrm>
            <a:off x="576232" y="3659648"/>
            <a:ext cx="11024168" cy="25411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latin typeface="Arial" panose="020B0604020202020204" pitchFamily="34" charset="0"/>
                <a:cs typeface="Arial" panose="020B0604020202020204" pitchFamily="34" charset="0"/>
              </a:rPr>
              <a:t>Christopher Ours, MD</a:t>
            </a:r>
          </a:p>
          <a:p>
            <a:pPr algn="l"/>
            <a:r>
              <a:rPr lang="en-US" b="1" dirty="0">
                <a:latin typeface="Arial" panose="020B0604020202020204" pitchFamily="34" charset="0"/>
                <a:cs typeface="Arial" panose="020B0604020202020204" pitchFamily="34" charset="0"/>
              </a:rPr>
              <a:t>PSF Family Conference </a:t>
            </a:r>
          </a:p>
          <a:p>
            <a:pPr algn="l"/>
            <a:r>
              <a:rPr lang="en-US" b="1" dirty="0">
                <a:latin typeface="Arial" panose="020B0604020202020204" pitchFamily="34" charset="0"/>
                <a:cs typeface="Arial" panose="020B0604020202020204" pitchFamily="34" charset="0"/>
              </a:rPr>
              <a:t>October 7, 2022</a:t>
            </a:r>
          </a:p>
        </p:txBody>
      </p:sp>
    </p:spTree>
    <p:extLst>
      <p:ext uri="{BB962C8B-B14F-4D97-AF65-F5344CB8AC3E}">
        <p14:creationId xmlns:p14="http://schemas.microsoft.com/office/powerpoint/2010/main" val="501478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03BC847-D1FA-DA4B-9C67-6AEBBACA7429}"/>
              </a:ext>
            </a:extLst>
          </p:cNvPr>
          <p:cNvPicPr>
            <a:picLocks noChangeAspect="1"/>
          </p:cNvPicPr>
          <p:nvPr/>
        </p:nvPicPr>
        <p:blipFill>
          <a:blip r:embed="rId3"/>
          <a:stretch>
            <a:fillRect/>
          </a:stretch>
        </p:blipFill>
        <p:spPr>
          <a:xfrm>
            <a:off x="1010919" y="2038055"/>
            <a:ext cx="9000067" cy="4320032"/>
          </a:xfrm>
          <a:prstGeom prst="rect">
            <a:avLst/>
          </a:prstGeom>
        </p:spPr>
      </p:pic>
      <p:sp>
        <p:nvSpPr>
          <p:cNvPr id="27" name="TextBox 26">
            <a:extLst>
              <a:ext uri="{FF2B5EF4-FFF2-40B4-BE49-F238E27FC236}">
                <a16:creationId xmlns:a16="http://schemas.microsoft.com/office/drawing/2014/main" id="{46500C5A-5699-AC4E-9989-40B814897F9E}"/>
              </a:ext>
            </a:extLst>
          </p:cNvPr>
          <p:cNvSpPr txBox="1"/>
          <p:nvPr/>
        </p:nvSpPr>
        <p:spPr>
          <a:xfrm>
            <a:off x="7261513" y="6545820"/>
            <a:ext cx="4993550" cy="307777"/>
          </a:xfrm>
          <a:prstGeom prst="rect">
            <a:avLst/>
          </a:prstGeom>
          <a:noFill/>
        </p:spPr>
        <p:txBody>
          <a:bodyPr wrap="square" rtlCol="0">
            <a:spAutoFit/>
          </a:bodyPr>
          <a:lstStyle/>
          <a:p>
            <a:r>
              <a:rPr lang="en-US" sz="1400" dirty="0"/>
              <a:t>Keppler-Noreuil et al., </a:t>
            </a:r>
            <a:r>
              <a:rPr lang="en-US" sz="1400" i="1" dirty="0"/>
              <a:t>American Journal of Human Genetics</a:t>
            </a:r>
            <a:r>
              <a:rPr lang="en-US" sz="1400" dirty="0"/>
              <a:t>, 2019. </a:t>
            </a:r>
          </a:p>
        </p:txBody>
      </p:sp>
      <p:sp>
        <p:nvSpPr>
          <p:cNvPr id="2" name="Title 1">
            <a:extLst>
              <a:ext uri="{FF2B5EF4-FFF2-40B4-BE49-F238E27FC236}">
                <a16:creationId xmlns:a16="http://schemas.microsoft.com/office/drawing/2014/main" id="{7AAC98E1-6677-7344-A449-EAFC564B1EF4}"/>
              </a:ext>
            </a:extLst>
          </p:cNvPr>
          <p:cNvSpPr>
            <a:spLocks noGrp="1"/>
          </p:cNvSpPr>
          <p:nvPr>
            <p:ph type="title"/>
          </p:nvPr>
        </p:nvSpPr>
        <p:spPr>
          <a:xfrm>
            <a:off x="868680" y="405575"/>
            <a:ext cx="10693400" cy="1371600"/>
          </a:xfrm>
          <a:solidFill>
            <a:schemeClr val="bg1"/>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pPr algn="ctr"/>
            <a:r>
              <a:rPr lang="en-US" sz="3600" dirty="0">
                <a:solidFill>
                  <a:schemeClr val="tx1"/>
                </a:solidFill>
                <a:latin typeface="Calibri" panose="020F0502020204030204" pitchFamily="34" charset="0"/>
                <a:ea typeface="+mj-ea"/>
                <a:cs typeface="+mj-cs"/>
              </a:rPr>
              <a:t>Miransertib 5 mg/m</a:t>
            </a:r>
            <a:r>
              <a:rPr lang="en-US" sz="3600" baseline="30000" dirty="0">
                <a:solidFill>
                  <a:schemeClr val="tx1"/>
                </a:solidFill>
                <a:latin typeface="Calibri" panose="020F0502020204030204" pitchFamily="34" charset="0"/>
                <a:ea typeface="+mj-ea"/>
                <a:cs typeface="+mj-cs"/>
              </a:rPr>
              <a:t>2</a:t>
            </a:r>
            <a:r>
              <a:rPr lang="en-US" sz="3600" dirty="0">
                <a:solidFill>
                  <a:schemeClr val="tx1"/>
                </a:solidFill>
                <a:latin typeface="Calibri" panose="020F0502020204030204" pitchFamily="34" charset="0"/>
                <a:ea typeface="+mj-ea"/>
                <a:cs typeface="+mj-cs"/>
              </a:rPr>
              <a:t>/day </a:t>
            </a:r>
            <a:br>
              <a:rPr lang="en-US" sz="3600" dirty="0">
                <a:solidFill>
                  <a:schemeClr val="tx1"/>
                </a:solidFill>
                <a:latin typeface="Calibri" panose="020F0502020204030204" pitchFamily="34" charset="0"/>
                <a:ea typeface="+mj-ea"/>
                <a:cs typeface="+mj-cs"/>
              </a:rPr>
            </a:br>
            <a:r>
              <a:rPr lang="en-US" sz="3600" dirty="0">
                <a:solidFill>
                  <a:schemeClr val="tx1"/>
                </a:solidFill>
                <a:latin typeface="Calibri" panose="020F0502020204030204" pitchFamily="34" charset="0"/>
                <a:ea typeface="+mj-ea"/>
                <a:cs typeface="+mj-cs"/>
              </a:rPr>
              <a:t>50% Reduction in p-AKT in Affected Tissue</a:t>
            </a:r>
            <a:endParaRPr lang="en-US" sz="3600" baseline="30000" dirty="0">
              <a:solidFill>
                <a:schemeClr val="tx1"/>
              </a:solidFill>
              <a:latin typeface="Calibri" panose="020F0502020204030204" pitchFamily="34" charset="0"/>
              <a:ea typeface="+mj-ea"/>
              <a:cs typeface="+mj-cs"/>
            </a:endParaRPr>
          </a:p>
        </p:txBody>
      </p:sp>
    </p:spTree>
    <p:extLst>
      <p:ext uri="{BB962C8B-B14F-4D97-AF65-F5344CB8AC3E}">
        <p14:creationId xmlns:p14="http://schemas.microsoft.com/office/powerpoint/2010/main" val="231253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90EB-44E3-AC13-25E0-5BB8E809B1DA}"/>
              </a:ext>
            </a:extLst>
          </p:cNvPr>
          <p:cNvSpPr>
            <a:spLocks noGrp="1"/>
          </p:cNvSpPr>
          <p:nvPr>
            <p:ph type="title"/>
          </p:nvPr>
        </p:nvSpPr>
        <p:spPr/>
        <p:txBody>
          <a:bodyPr/>
          <a:lstStyle/>
          <a:p>
            <a:r>
              <a:rPr lang="en-US" dirty="0"/>
              <a:t>Is it safe? ”Phase 1”</a:t>
            </a:r>
          </a:p>
        </p:txBody>
      </p:sp>
    </p:spTree>
    <p:extLst>
      <p:ext uri="{BB962C8B-B14F-4D97-AF65-F5344CB8AC3E}">
        <p14:creationId xmlns:p14="http://schemas.microsoft.com/office/powerpoint/2010/main" val="3905946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613C-EA3A-0DE5-657E-C90D6A3BDC1F}"/>
              </a:ext>
            </a:extLst>
          </p:cNvPr>
          <p:cNvSpPr>
            <a:spLocks noGrp="1"/>
          </p:cNvSpPr>
          <p:nvPr>
            <p:ph type="title"/>
          </p:nvPr>
        </p:nvSpPr>
        <p:spPr/>
        <p:txBody>
          <a:bodyPr/>
          <a:lstStyle/>
          <a:p>
            <a:r>
              <a:rPr lang="en-US" dirty="0"/>
              <a:t>Is it safe?</a:t>
            </a:r>
            <a:br>
              <a:rPr lang="en-US" dirty="0"/>
            </a:br>
            <a:r>
              <a:rPr lang="en-US" dirty="0"/>
              <a:t>“Phase 1”</a:t>
            </a:r>
          </a:p>
        </p:txBody>
      </p:sp>
      <p:pic>
        <p:nvPicPr>
          <p:cNvPr id="6" name="Content Placeholder 5" descr="Text&#10;&#10;Description automatically generated">
            <a:extLst>
              <a:ext uri="{FF2B5EF4-FFF2-40B4-BE49-F238E27FC236}">
                <a16:creationId xmlns:a16="http://schemas.microsoft.com/office/drawing/2014/main" id="{1B4F85C9-50EE-9897-DD46-4CCDA90445B5}"/>
              </a:ext>
            </a:extLst>
          </p:cNvPr>
          <p:cNvPicPr>
            <a:picLocks noGrp="1" noChangeAspect="1"/>
          </p:cNvPicPr>
          <p:nvPr>
            <p:ph idx="1"/>
          </p:nvPr>
        </p:nvPicPr>
        <p:blipFill>
          <a:blip r:embed="rId2"/>
          <a:stretch>
            <a:fillRect/>
          </a:stretch>
        </p:blipFill>
        <p:spPr>
          <a:xfrm>
            <a:off x="194128" y="2299335"/>
            <a:ext cx="6220357" cy="1880033"/>
          </a:xfrm>
        </p:spPr>
      </p:pic>
      <p:pic>
        <p:nvPicPr>
          <p:cNvPr id="4" name="Content Placeholder 4" descr="Text&#10;&#10;Description automatically generated">
            <a:extLst>
              <a:ext uri="{FF2B5EF4-FFF2-40B4-BE49-F238E27FC236}">
                <a16:creationId xmlns:a16="http://schemas.microsoft.com/office/drawing/2014/main" id="{A0F11C46-F89A-4C14-7CEC-218D191806C6}"/>
              </a:ext>
            </a:extLst>
          </p:cNvPr>
          <p:cNvPicPr>
            <a:picLocks noChangeAspect="1"/>
          </p:cNvPicPr>
          <p:nvPr/>
        </p:nvPicPr>
        <p:blipFill>
          <a:blip r:embed="rId3"/>
          <a:stretch>
            <a:fillRect/>
          </a:stretch>
        </p:blipFill>
        <p:spPr>
          <a:xfrm>
            <a:off x="4020457" y="359519"/>
            <a:ext cx="7861299" cy="2105501"/>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0B13A498-D397-0FB5-CC98-55C86C950EA8}"/>
              </a:ext>
            </a:extLst>
          </p:cNvPr>
          <p:cNvPicPr>
            <a:picLocks noChangeAspect="1"/>
          </p:cNvPicPr>
          <p:nvPr/>
        </p:nvPicPr>
        <p:blipFill>
          <a:blip r:embed="rId4"/>
          <a:stretch>
            <a:fillRect/>
          </a:stretch>
        </p:blipFill>
        <p:spPr>
          <a:xfrm>
            <a:off x="2961605" y="3360644"/>
            <a:ext cx="6905760" cy="1637448"/>
          </a:xfrm>
          <a:prstGeom prst="rect">
            <a:avLst/>
          </a:prstGeom>
        </p:spPr>
      </p:pic>
      <p:pic>
        <p:nvPicPr>
          <p:cNvPr id="10" name="Picture 9" descr="Text&#10;&#10;Description automatically generated">
            <a:extLst>
              <a:ext uri="{FF2B5EF4-FFF2-40B4-BE49-F238E27FC236}">
                <a16:creationId xmlns:a16="http://schemas.microsoft.com/office/drawing/2014/main" id="{CAC19B16-5515-6836-EB33-4B497D7F9931}"/>
              </a:ext>
            </a:extLst>
          </p:cNvPr>
          <p:cNvPicPr>
            <a:picLocks noChangeAspect="1"/>
          </p:cNvPicPr>
          <p:nvPr/>
        </p:nvPicPr>
        <p:blipFill>
          <a:blip r:embed="rId5"/>
          <a:stretch>
            <a:fillRect/>
          </a:stretch>
        </p:blipFill>
        <p:spPr>
          <a:xfrm>
            <a:off x="6545942" y="4519579"/>
            <a:ext cx="5132614" cy="1973296"/>
          </a:xfrm>
          <a:prstGeom prst="rect">
            <a:avLst/>
          </a:prstGeom>
        </p:spPr>
      </p:pic>
    </p:spTree>
    <p:extLst>
      <p:ext uri="{BB962C8B-B14F-4D97-AF65-F5344CB8AC3E}">
        <p14:creationId xmlns:p14="http://schemas.microsoft.com/office/powerpoint/2010/main" val="183074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613C-EA3A-0DE5-657E-C90D6A3BDC1F}"/>
              </a:ext>
            </a:extLst>
          </p:cNvPr>
          <p:cNvSpPr>
            <a:spLocks noGrp="1"/>
          </p:cNvSpPr>
          <p:nvPr>
            <p:ph type="title"/>
          </p:nvPr>
        </p:nvSpPr>
        <p:spPr/>
        <p:txBody>
          <a:bodyPr/>
          <a:lstStyle/>
          <a:p>
            <a:r>
              <a:rPr lang="en-US" dirty="0"/>
              <a:t>Is it safe?</a:t>
            </a:r>
          </a:p>
        </p:txBody>
      </p:sp>
      <p:pic>
        <p:nvPicPr>
          <p:cNvPr id="7" name="Content Placeholder 4" descr="Table&#10;&#10;Description automatically generated">
            <a:extLst>
              <a:ext uri="{FF2B5EF4-FFF2-40B4-BE49-F238E27FC236}">
                <a16:creationId xmlns:a16="http://schemas.microsoft.com/office/drawing/2014/main" id="{27D6A4DD-B3BA-1372-BA84-DC902FC8FDBA}"/>
              </a:ext>
            </a:extLst>
          </p:cNvPr>
          <p:cNvPicPr>
            <a:picLocks noGrp="1" noChangeAspect="1"/>
          </p:cNvPicPr>
          <p:nvPr>
            <p:ph idx="1"/>
          </p:nvPr>
        </p:nvPicPr>
        <p:blipFill>
          <a:blip r:embed="rId2"/>
          <a:stretch>
            <a:fillRect/>
          </a:stretch>
        </p:blipFill>
        <p:spPr>
          <a:xfrm>
            <a:off x="6658428" y="-14324"/>
            <a:ext cx="4412343" cy="6872324"/>
          </a:xfrm>
        </p:spPr>
      </p:pic>
      <p:pic>
        <p:nvPicPr>
          <p:cNvPr id="4" name="Content Placeholder 4" descr="Text&#10;&#10;Description automatically generated">
            <a:extLst>
              <a:ext uri="{FF2B5EF4-FFF2-40B4-BE49-F238E27FC236}">
                <a16:creationId xmlns:a16="http://schemas.microsoft.com/office/drawing/2014/main" id="{A0F11C46-F89A-4C14-7CEC-218D191806C6}"/>
              </a:ext>
            </a:extLst>
          </p:cNvPr>
          <p:cNvPicPr>
            <a:picLocks noChangeAspect="1"/>
          </p:cNvPicPr>
          <p:nvPr/>
        </p:nvPicPr>
        <p:blipFill>
          <a:blip r:embed="rId3"/>
          <a:stretch>
            <a:fillRect/>
          </a:stretch>
        </p:blipFill>
        <p:spPr>
          <a:xfrm>
            <a:off x="377372" y="1690688"/>
            <a:ext cx="5820228" cy="1558839"/>
          </a:xfrm>
          <a:prstGeom prst="rect">
            <a:avLst/>
          </a:prstGeom>
        </p:spPr>
      </p:pic>
    </p:spTree>
    <p:extLst>
      <p:ext uri="{BB962C8B-B14F-4D97-AF65-F5344CB8AC3E}">
        <p14:creationId xmlns:p14="http://schemas.microsoft.com/office/powerpoint/2010/main" val="196987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FEA21DE3-0DE9-AC46-92AF-712251A9DC5C}"/>
              </a:ext>
            </a:extLst>
          </p:cNvPr>
          <p:cNvSpPr>
            <a:spLocks noGrp="1"/>
          </p:cNvSpPr>
          <p:nvPr>
            <p:ph idx="1"/>
          </p:nvPr>
        </p:nvSpPr>
        <p:spPr>
          <a:xfrm>
            <a:off x="576071" y="1977602"/>
            <a:ext cx="6106083" cy="4362873"/>
          </a:xfrm>
        </p:spPr>
        <p:txBody>
          <a:bodyPr>
            <a:normAutofit lnSpcReduction="10000"/>
          </a:bodyPr>
          <a:lstStyle/>
          <a:p>
            <a:r>
              <a:rPr lang="en-US" sz="3600" b="1" dirty="0"/>
              <a:t>More common</a:t>
            </a:r>
          </a:p>
          <a:p>
            <a:pPr lvl="1"/>
            <a:r>
              <a:rPr lang="en-US" sz="2800" dirty="0"/>
              <a:t>Tummy troubles (nausea, diarrhea)</a:t>
            </a:r>
          </a:p>
          <a:p>
            <a:pPr lvl="1"/>
            <a:r>
              <a:rPr lang="en-US" sz="2800" dirty="0"/>
              <a:t>Rash</a:t>
            </a:r>
          </a:p>
          <a:p>
            <a:pPr lvl="1"/>
            <a:r>
              <a:rPr lang="en-US" sz="2800" dirty="0"/>
              <a:t>Dry mouth, sores</a:t>
            </a:r>
          </a:p>
          <a:p>
            <a:pPr lvl="1"/>
            <a:r>
              <a:rPr lang="en-US" sz="2800" dirty="0"/>
              <a:t>Headache</a:t>
            </a:r>
          </a:p>
          <a:p>
            <a:r>
              <a:rPr lang="en-US" sz="3600" b="1" dirty="0"/>
              <a:t>Less common</a:t>
            </a:r>
          </a:p>
          <a:p>
            <a:pPr lvl="1"/>
            <a:r>
              <a:rPr lang="en-US" sz="2800" dirty="0"/>
              <a:t>Increase in blood sugar and insulin levels (diabetes-like)</a:t>
            </a:r>
          </a:p>
          <a:p>
            <a:pPr lvl="1"/>
            <a:r>
              <a:rPr lang="en-US" sz="2800" dirty="0"/>
              <a:t>Increase in liver tests</a:t>
            </a:r>
          </a:p>
          <a:p>
            <a:pPr lvl="1"/>
            <a:r>
              <a:rPr lang="en-US" sz="2800" dirty="0"/>
              <a:t>Decrease in blood counts</a:t>
            </a:r>
          </a:p>
        </p:txBody>
      </p:sp>
      <p:cxnSp>
        <p:nvCxnSpPr>
          <p:cNvPr id="11" name="Straight Connector 10">
            <a:extLst>
              <a:ext uri="{FF2B5EF4-FFF2-40B4-BE49-F238E27FC236}">
                <a16:creationId xmlns:a16="http://schemas.microsoft.com/office/drawing/2014/main" id="{AB213CD7-DD1C-BC4C-B7F9-014B0E113C62}"/>
              </a:ext>
            </a:extLst>
          </p:cNvPr>
          <p:cNvCxnSpPr/>
          <p:nvPr/>
        </p:nvCxnSpPr>
        <p:spPr>
          <a:xfrm>
            <a:off x="6682154" y="1496416"/>
            <a:ext cx="0" cy="5100711"/>
          </a:xfrm>
          <a:prstGeom prst="line">
            <a:avLst/>
          </a:prstGeom>
          <a:ln/>
        </p:spPr>
        <p:style>
          <a:lnRef idx="1">
            <a:schemeClr val="dk1"/>
          </a:lnRef>
          <a:fillRef idx="0">
            <a:schemeClr val="dk1"/>
          </a:fillRef>
          <a:effectRef idx="0">
            <a:schemeClr val="dk1"/>
          </a:effectRef>
          <a:fontRef idx="minor">
            <a:schemeClr val="tx1"/>
          </a:fontRef>
        </p:style>
      </p:cxnSp>
      <p:sp>
        <p:nvSpPr>
          <p:cNvPr id="12" name="Content Placeholder 1">
            <a:extLst>
              <a:ext uri="{FF2B5EF4-FFF2-40B4-BE49-F238E27FC236}">
                <a16:creationId xmlns:a16="http://schemas.microsoft.com/office/drawing/2014/main" id="{78992D18-AC4B-034A-B9FC-1ED5B4531B07}"/>
              </a:ext>
            </a:extLst>
          </p:cNvPr>
          <p:cNvSpPr txBox="1">
            <a:spLocks/>
          </p:cNvSpPr>
          <p:nvPr/>
        </p:nvSpPr>
        <p:spPr>
          <a:xfrm>
            <a:off x="6928296" y="2629871"/>
            <a:ext cx="4687633" cy="3180472"/>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r>
              <a:rPr lang="en-US" sz="2800" dirty="0"/>
              <a:t>Most side effects are mild and do not require any additional treatment. </a:t>
            </a:r>
          </a:p>
          <a:p>
            <a:r>
              <a:rPr lang="en-US" sz="2800" dirty="0"/>
              <a:t>If side effects are severe enough, miransertib is stopped until side effect has improved or </a:t>
            </a:r>
            <a:r>
              <a:rPr lang="en-US" sz="2800" dirty="0" err="1"/>
              <a:t>resolved.z</a:t>
            </a:r>
            <a:endParaRPr lang="en-US" sz="2800" dirty="0"/>
          </a:p>
        </p:txBody>
      </p:sp>
      <p:sp>
        <p:nvSpPr>
          <p:cNvPr id="4" name="Title 1">
            <a:extLst>
              <a:ext uri="{FF2B5EF4-FFF2-40B4-BE49-F238E27FC236}">
                <a16:creationId xmlns:a16="http://schemas.microsoft.com/office/drawing/2014/main" id="{E19BBA04-9368-55BA-FFE2-03495509174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Is it safe?</a:t>
            </a:r>
          </a:p>
        </p:txBody>
      </p:sp>
    </p:spTree>
    <p:extLst>
      <p:ext uri="{BB962C8B-B14F-4D97-AF65-F5344CB8AC3E}">
        <p14:creationId xmlns:p14="http://schemas.microsoft.com/office/powerpoint/2010/main" val="2510738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6D11-BC71-B5D9-2BB1-37250FB5CBCF}"/>
              </a:ext>
            </a:extLst>
          </p:cNvPr>
          <p:cNvSpPr>
            <a:spLocks noGrp="1"/>
          </p:cNvSpPr>
          <p:nvPr>
            <p:ph type="title"/>
          </p:nvPr>
        </p:nvSpPr>
        <p:spPr/>
        <p:txBody>
          <a:bodyPr/>
          <a:lstStyle/>
          <a:p>
            <a:r>
              <a:rPr lang="en-US" dirty="0"/>
              <a:t>What does “working” mean?</a:t>
            </a:r>
          </a:p>
        </p:txBody>
      </p:sp>
    </p:spTree>
    <p:extLst>
      <p:ext uri="{BB962C8B-B14F-4D97-AF65-F5344CB8AC3E}">
        <p14:creationId xmlns:p14="http://schemas.microsoft.com/office/powerpoint/2010/main" val="2291301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0AF3-64C3-EF8F-94C9-E7F5B84A76C2}"/>
              </a:ext>
            </a:extLst>
          </p:cNvPr>
          <p:cNvSpPr>
            <a:spLocks noGrp="1"/>
          </p:cNvSpPr>
          <p:nvPr>
            <p:ph type="title"/>
          </p:nvPr>
        </p:nvSpPr>
        <p:spPr/>
        <p:txBody>
          <a:bodyPr/>
          <a:lstStyle/>
          <a:p>
            <a:r>
              <a:rPr lang="en-US" dirty="0"/>
              <a:t>What does “working” mean?</a:t>
            </a:r>
          </a:p>
        </p:txBody>
      </p:sp>
      <p:graphicFrame>
        <p:nvGraphicFramePr>
          <p:cNvPr id="6" name="Content Placeholder 5">
            <a:extLst>
              <a:ext uri="{FF2B5EF4-FFF2-40B4-BE49-F238E27FC236}">
                <a16:creationId xmlns:a16="http://schemas.microsoft.com/office/drawing/2014/main" id="{D0E47A15-0212-B5D5-1AF9-98AB6270A755}"/>
              </a:ext>
            </a:extLst>
          </p:cNvPr>
          <p:cNvGraphicFramePr>
            <a:graphicFrameLocks noGrp="1"/>
          </p:cNvGraphicFramePr>
          <p:nvPr>
            <p:ph idx="1"/>
            <p:extLst>
              <p:ext uri="{D42A27DB-BD31-4B8C-83A1-F6EECF244321}">
                <p14:modId xmlns:p14="http://schemas.microsoft.com/office/powerpoint/2010/main" val="39418707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7279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6D11-BC71-B5D9-2BB1-37250FB5CBCF}"/>
              </a:ext>
            </a:extLst>
          </p:cNvPr>
          <p:cNvSpPr>
            <a:spLocks noGrp="1"/>
          </p:cNvSpPr>
          <p:nvPr>
            <p:ph type="title"/>
          </p:nvPr>
        </p:nvSpPr>
        <p:spPr/>
        <p:txBody>
          <a:bodyPr/>
          <a:lstStyle/>
          <a:p>
            <a:r>
              <a:rPr lang="en-US" dirty="0"/>
              <a:t>How do you measure that?</a:t>
            </a:r>
          </a:p>
        </p:txBody>
      </p:sp>
    </p:spTree>
    <p:extLst>
      <p:ext uri="{BB962C8B-B14F-4D97-AF65-F5344CB8AC3E}">
        <p14:creationId xmlns:p14="http://schemas.microsoft.com/office/powerpoint/2010/main" val="3932962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40CD-55ED-4149-BDBF-9EE02B35FF34}"/>
              </a:ext>
            </a:extLst>
          </p:cNvPr>
          <p:cNvSpPr>
            <a:spLocks noGrp="1"/>
          </p:cNvSpPr>
          <p:nvPr>
            <p:ph type="title"/>
          </p:nvPr>
        </p:nvSpPr>
        <p:spPr>
          <a:xfrm>
            <a:off x="0" y="1151433"/>
            <a:ext cx="12192000" cy="490805"/>
          </a:xfrm>
        </p:spPr>
        <p:txBody>
          <a:bodyPr anchor="b">
            <a:noAutofit/>
          </a:bodyPr>
          <a:lstStyle/>
          <a:p>
            <a:pPr algn="ctr"/>
            <a:r>
              <a:rPr lang="en-US" dirty="0">
                <a:latin typeface="+mn-lt"/>
              </a:rPr>
              <a:t>CCTN involves ~5% more of the plantar surface per year during childhood</a:t>
            </a:r>
          </a:p>
        </p:txBody>
      </p:sp>
      <p:sp>
        <p:nvSpPr>
          <p:cNvPr id="9" name="TextBox 8">
            <a:extLst>
              <a:ext uri="{FF2B5EF4-FFF2-40B4-BE49-F238E27FC236}">
                <a16:creationId xmlns:a16="http://schemas.microsoft.com/office/drawing/2014/main" id="{267F5548-C04D-E44E-98E2-F3C3358D8BFD}"/>
              </a:ext>
            </a:extLst>
          </p:cNvPr>
          <p:cNvSpPr txBox="1"/>
          <p:nvPr/>
        </p:nvSpPr>
        <p:spPr>
          <a:xfrm>
            <a:off x="7725397" y="6596543"/>
            <a:ext cx="4587364" cy="276999"/>
          </a:xfrm>
          <a:prstGeom prst="rect">
            <a:avLst/>
          </a:prstGeom>
          <a:noFill/>
        </p:spPr>
        <p:txBody>
          <a:bodyPr wrap="square" rtlCol="0">
            <a:spAutoFit/>
          </a:bodyPr>
          <a:lstStyle/>
          <a:p>
            <a:r>
              <a:rPr lang="en-US" sz="1200" dirty="0"/>
              <a:t>Nathan et al., </a:t>
            </a:r>
            <a:r>
              <a:rPr lang="en-US" sz="1200" i="1" dirty="0"/>
              <a:t>Journal of the American Academy of Dermatology</a:t>
            </a:r>
            <a:r>
              <a:rPr lang="en-US" sz="1200" dirty="0"/>
              <a:t>, 2018. </a:t>
            </a:r>
          </a:p>
        </p:txBody>
      </p:sp>
      <p:grpSp>
        <p:nvGrpSpPr>
          <p:cNvPr id="30" name="Group 29">
            <a:extLst>
              <a:ext uri="{FF2B5EF4-FFF2-40B4-BE49-F238E27FC236}">
                <a16:creationId xmlns:a16="http://schemas.microsoft.com/office/drawing/2014/main" id="{0C1AC562-B2A8-904A-ACE0-ED6D3D5FBBC2}"/>
              </a:ext>
            </a:extLst>
          </p:cNvPr>
          <p:cNvGrpSpPr/>
          <p:nvPr/>
        </p:nvGrpSpPr>
        <p:grpSpPr>
          <a:xfrm>
            <a:off x="5845296" y="1749887"/>
            <a:ext cx="6357003" cy="4790482"/>
            <a:chOff x="6535271" y="2998703"/>
            <a:chExt cx="5262932" cy="3685045"/>
          </a:xfrm>
        </p:grpSpPr>
        <p:pic>
          <p:nvPicPr>
            <p:cNvPr id="28" name="Picture 27">
              <a:extLst>
                <a:ext uri="{FF2B5EF4-FFF2-40B4-BE49-F238E27FC236}">
                  <a16:creationId xmlns:a16="http://schemas.microsoft.com/office/drawing/2014/main" id="{E931A5DE-967F-3B4C-BABF-CA79BAAFD34E}"/>
                </a:ext>
              </a:extLst>
            </p:cNvPr>
            <p:cNvPicPr>
              <a:picLocks noChangeAspect="1"/>
            </p:cNvPicPr>
            <p:nvPr/>
          </p:nvPicPr>
          <p:blipFill rotWithShape="1">
            <a:blip r:embed="rId3"/>
            <a:srcRect l="5407" t="42443"/>
            <a:stretch/>
          </p:blipFill>
          <p:spPr>
            <a:xfrm>
              <a:off x="6535271" y="2998703"/>
              <a:ext cx="5262932" cy="3685045"/>
            </a:xfrm>
            <a:prstGeom prst="rect">
              <a:avLst/>
            </a:prstGeom>
          </p:spPr>
        </p:pic>
        <p:sp>
          <p:nvSpPr>
            <p:cNvPr id="29" name="Rectangle 28">
              <a:extLst>
                <a:ext uri="{FF2B5EF4-FFF2-40B4-BE49-F238E27FC236}">
                  <a16:creationId xmlns:a16="http://schemas.microsoft.com/office/drawing/2014/main" id="{46B7DC6C-2CB3-4F45-93DF-8694CF45CCF6}"/>
                </a:ext>
              </a:extLst>
            </p:cNvPr>
            <p:cNvSpPr/>
            <p:nvPr/>
          </p:nvSpPr>
          <p:spPr>
            <a:xfrm>
              <a:off x="6535271" y="6158753"/>
              <a:ext cx="322729" cy="4377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09C2486B-E048-3648-9790-6E99C79A8BE9}"/>
              </a:ext>
            </a:extLst>
          </p:cNvPr>
          <p:cNvGrpSpPr/>
          <p:nvPr/>
        </p:nvGrpSpPr>
        <p:grpSpPr>
          <a:xfrm>
            <a:off x="484701" y="1316024"/>
            <a:ext cx="6164453" cy="4655798"/>
            <a:chOff x="776425" y="2168104"/>
            <a:chExt cx="4760501" cy="3209863"/>
          </a:xfrm>
        </p:grpSpPr>
        <p:pic>
          <p:nvPicPr>
            <p:cNvPr id="11" name="Picture 10">
              <a:extLst>
                <a:ext uri="{FF2B5EF4-FFF2-40B4-BE49-F238E27FC236}">
                  <a16:creationId xmlns:a16="http://schemas.microsoft.com/office/drawing/2014/main" id="{A67FD7EA-A255-1F40-B264-3364015008F0}"/>
                </a:ext>
              </a:extLst>
            </p:cNvPr>
            <p:cNvPicPr>
              <a:picLocks noChangeAspect="1"/>
            </p:cNvPicPr>
            <p:nvPr/>
          </p:nvPicPr>
          <p:blipFill>
            <a:blip r:embed="rId4"/>
            <a:stretch>
              <a:fillRect/>
            </a:stretch>
          </p:blipFill>
          <p:spPr>
            <a:xfrm rot="10800000">
              <a:off x="776425" y="2168104"/>
              <a:ext cx="1951007" cy="3209863"/>
            </a:xfrm>
            <a:prstGeom prst="rect">
              <a:avLst/>
            </a:prstGeom>
          </p:spPr>
        </p:pic>
        <p:sp>
          <p:nvSpPr>
            <p:cNvPr id="16" name="TextBox 15">
              <a:extLst>
                <a:ext uri="{FF2B5EF4-FFF2-40B4-BE49-F238E27FC236}">
                  <a16:creationId xmlns:a16="http://schemas.microsoft.com/office/drawing/2014/main" id="{C84D4C78-7F6F-9B45-B2D6-B63DEA777744}"/>
                </a:ext>
              </a:extLst>
            </p:cNvPr>
            <p:cNvSpPr txBox="1"/>
            <p:nvPr/>
          </p:nvSpPr>
          <p:spPr>
            <a:xfrm>
              <a:off x="3166877" y="4456480"/>
              <a:ext cx="889516" cy="396678"/>
            </a:xfrm>
            <a:prstGeom prst="rect">
              <a:avLst/>
            </a:prstGeom>
            <a:noFill/>
          </p:spPr>
          <p:txBody>
            <a:bodyPr wrap="square" rtlCol="0">
              <a:spAutoFit/>
            </a:bodyPr>
            <a:lstStyle/>
            <a:p>
              <a:r>
                <a:rPr lang="en-US" sz="2400" dirty="0">
                  <a:solidFill>
                    <a:srgbClr val="FF0000"/>
                  </a:solidFill>
                </a:rPr>
                <a:t>CCTN</a:t>
              </a:r>
            </a:p>
          </p:txBody>
        </p:sp>
        <p:sp>
          <p:nvSpPr>
            <p:cNvPr id="17" name="TextBox 16">
              <a:extLst>
                <a:ext uri="{FF2B5EF4-FFF2-40B4-BE49-F238E27FC236}">
                  <a16:creationId xmlns:a16="http://schemas.microsoft.com/office/drawing/2014/main" id="{6740499A-2603-8A4A-84A9-061CF2212460}"/>
                </a:ext>
              </a:extLst>
            </p:cNvPr>
            <p:cNvSpPr txBox="1"/>
            <p:nvPr/>
          </p:nvSpPr>
          <p:spPr>
            <a:xfrm>
              <a:off x="2719185" y="4918815"/>
              <a:ext cx="1784899" cy="396678"/>
            </a:xfrm>
            <a:prstGeom prst="rect">
              <a:avLst/>
            </a:prstGeom>
            <a:noFill/>
          </p:spPr>
          <p:txBody>
            <a:bodyPr wrap="square" rtlCol="0">
              <a:spAutoFit/>
            </a:bodyPr>
            <a:lstStyle/>
            <a:p>
              <a:r>
                <a:rPr lang="en-US" sz="2400" dirty="0">
                  <a:solidFill>
                    <a:schemeClr val="accent1">
                      <a:lumMod val="50000"/>
                    </a:schemeClr>
                  </a:solidFill>
                </a:rPr>
                <a:t>Plantar surface</a:t>
              </a:r>
            </a:p>
          </p:txBody>
        </p:sp>
        <p:sp>
          <p:nvSpPr>
            <p:cNvPr id="18" name="TextBox 17">
              <a:extLst>
                <a:ext uri="{FF2B5EF4-FFF2-40B4-BE49-F238E27FC236}">
                  <a16:creationId xmlns:a16="http://schemas.microsoft.com/office/drawing/2014/main" id="{F527774B-5213-5D45-B729-C2314289AB2C}"/>
                </a:ext>
              </a:extLst>
            </p:cNvPr>
            <p:cNvSpPr txBox="1"/>
            <p:nvPr/>
          </p:nvSpPr>
          <p:spPr>
            <a:xfrm>
              <a:off x="4324702" y="4701321"/>
              <a:ext cx="1212224" cy="396678"/>
            </a:xfrm>
            <a:prstGeom prst="rect">
              <a:avLst/>
            </a:prstGeom>
            <a:noFill/>
          </p:spPr>
          <p:txBody>
            <a:bodyPr wrap="square" rtlCol="0">
              <a:spAutoFit/>
            </a:bodyPr>
            <a:lstStyle/>
            <a:p>
              <a:r>
                <a:rPr lang="en-US" sz="2400" dirty="0"/>
                <a:t>= % CCTN</a:t>
              </a:r>
            </a:p>
          </p:txBody>
        </p:sp>
        <p:cxnSp>
          <p:nvCxnSpPr>
            <p:cNvPr id="20" name="Straight Connector 19">
              <a:extLst>
                <a:ext uri="{FF2B5EF4-FFF2-40B4-BE49-F238E27FC236}">
                  <a16:creationId xmlns:a16="http://schemas.microsoft.com/office/drawing/2014/main" id="{794C37AF-13B2-B143-BEF5-9441E9B56280}"/>
                </a:ext>
              </a:extLst>
            </p:cNvPr>
            <p:cNvCxnSpPr/>
            <p:nvPr/>
          </p:nvCxnSpPr>
          <p:spPr>
            <a:xfrm>
              <a:off x="2691475" y="4885988"/>
              <a:ext cx="1539758"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344A53D-0354-F741-90F3-B0FC76B0D7F1}"/>
                    </a:ext>
                  </a:extLst>
                </p14:cNvPr>
                <p14:cNvContentPartPr/>
                <p14:nvPr/>
              </p14:nvContentPartPr>
              <p14:xfrm>
                <a:off x="1176962" y="2705976"/>
                <a:ext cx="1477800" cy="2510640"/>
              </p14:xfrm>
            </p:contentPart>
          </mc:Choice>
          <mc:Fallback xmlns="">
            <p:pic>
              <p:nvPicPr>
                <p:cNvPr id="4" name="Ink 3">
                  <a:extLst>
                    <a:ext uri="{FF2B5EF4-FFF2-40B4-BE49-F238E27FC236}">
                      <a16:creationId xmlns:a16="http://schemas.microsoft.com/office/drawing/2014/main" id="{A344A53D-0354-F741-90F3-B0FC76B0D7F1}"/>
                    </a:ext>
                  </a:extLst>
                </p:cNvPr>
                <p:cNvPicPr/>
                <p:nvPr/>
              </p:nvPicPr>
              <p:blipFill>
                <a:blip r:embed="rId6"/>
                <a:stretch>
                  <a:fillRect/>
                </a:stretch>
              </p:blipFill>
              <p:spPr>
                <a:xfrm>
                  <a:off x="1173251" y="2702263"/>
                  <a:ext cx="1485221" cy="251806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4A278A6D-279D-2C43-A584-4B1CF3974D93}"/>
                  </a:ext>
                </a:extLst>
              </p14:cNvPr>
              <p14:cNvContentPartPr/>
              <p14:nvPr/>
            </p14:nvContentPartPr>
            <p14:xfrm>
              <a:off x="4306162" y="-525082"/>
              <a:ext cx="360" cy="360"/>
            </p14:xfrm>
          </p:contentPart>
        </mc:Choice>
        <mc:Fallback xmlns="">
          <p:pic>
            <p:nvPicPr>
              <p:cNvPr id="5" name="Ink 4">
                <a:extLst>
                  <a:ext uri="{FF2B5EF4-FFF2-40B4-BE49-F238E27FC236}">
                    <a16:creationId xmlns:a16="http://schemas.microsoft.com/office/drawing/2014/main" id="{4A278A6D-279D-2C43-A584-4B1CF3974D93}"/>
                  </a:ext>
                </a:extLst>
              </p:cNvPr>
              <p:cNvPicPr/>
              <p:nvPr/>
            </p:nvPicPr>
            <p:blipFill>
              <a:blip r:embed="rId8"/>
              <a:stretch>
                <a:fillRect/>
              </a:stretch>
            </p:blipFill>
            <p:spPr>
              <a:xfrm>
                <a:off x="4301842" y="-529402"/>
                <a:ext cx="9000" cy="9000"/>
              </a:xfrm>
              <a:prstGeom prst="rect">
                <a:avLst/>
              </a:prstGeom>
            </p:spPr>
          </p:pic>
        </mc:Fallback>
      </mc:AlternateContent>
    </p:spTree>
    <p:extLst>
      <p:ext uri="{BB962C8B-B14F-4D97-AF65-F5344CB8AC3E}">
        <p14:creationId xmlns:p14="http://schemas.microsoft.com/office/powerpoint/2010/main" val="752596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40A7F8-7505-2F4F-8484-556F878834F3}"/>
              </a:ext>
            </a:extLst>
          </p:cNvPr>
          <p:cNvPicPr>
            <a:picLocks noChangeAspect="1"/>
          </p:cNvPicPr>
          <p:nvPr/>
        </p:nvPicPr>
        <p:blipFill rotWithShape="1">
          <a:blip r:embed="rId3"/>
          <a:srcRect l="10452"/>
          <a:stretch/>
        </p:blipFill>
        <p:spPr>
          <a:xfrm>
            <a:off x="4824041" y="1437238"/>
            <a:ext cx="7103518" cy="4661953"/>
          </a:xfrm>
          <a:prstGeom prst="rect">
            <a:avLst/>
          </a:prstGeom>
        </p:spPr>
      </p:pic>
      <p:sp>
        <p:nvSpPr>
          <p:cNvPr id="5" name="TextBox 4">
            <a:extLst>
              <a:ext uri="{FF2B5EF4-FFF2-40B4-BE49-F238E27FC236}">
                <a16:creationId xmlns:a16="http://schemas.microsoft.com/office/drawing/2014/main" id="{60BD7C7C-F064-994C-A313-638F7DB06367}"/>
              </a:ext>
            </a:extLst>
          </p:cNvPr>
          <p:cNvSpPr txBox="1"/>
          <p:nvPr/>
        </p:nvSpPr>
        <p:spPr>
          <a:xfrm>
            <a:off x="9593705" y="6581001"/>
            <a:ext cx="2599663" cy="276999"/>
          </a:xfrm>
          <a:prstGeom prst="rect">
            <a:avLst/>
          </a:prstGeom>
          <a:noFill/>
        </p:spPr>
        <p:txBody>
          <a:bodyPr wrap="square" rtlCol="0">
            <a:spAutoFit/>
          </a:bodyPr>
          <a:lstStyle/>
          <a:p>
            <a:r>
              <a:rPr lang="en-US" sz="1200" dirty="0"/>
              <a:t>Crenshaw et al., J Child Ortho, 2018.</a:t>
            </a:r>
          </a:p>
        </p:txBody>
      </p:sp>
      <p:pic>
        <p:nvPicPr>
          <p:cNvPr id="6" name="Picture 5">
            <a:extLst>
              <a:ext uri="{FF2B5EF4-FFF2-40B4-BE49-F238E27FC236}">
                <a16:creationId xmlns:a16="http://schemas.microsoft.com/office/drawing/2014/main" id="{64F4C372-79F5-2A44-B998-172AF48F33D9}"/>
              </a:ext>
            </a:extLst>
          </p:cNvPr>
          <p:cNvPicPr>
            <a:picLocks noChangeAspect="1"/>
          </p:cNvPicPr>
          <p:nvPr/>
        </p:nvPicPr>
        <p:blipFill>
          <a:blip r:embed="rId4"/>
          <a:stretch>
            <a:fillRect/>
          </a:stretch>
        </p:blipFill>
        <p:spPr>
          <a:xfrm>
            <a:off x="714105" y="781667"/>
            <a:ext cx="4009339" cy="5973097"/>
          </a:xfrm>
          <a:prstGeom prst="rect">
            <a:avLst/>
          </a:prstGeom>
        </p:spPr>
      </p:pic>
      <p:sp>
        <p:nvSpPr>
          <p:cNvPr id="7" name="TextBox 6">
            <a:extLst>
              <a:ext uri="{FF2B5EF4-FFF2-40B4-BE49-F238E27FC236}">
                <a16:creationId xmlns:a16="http://schemas.microsoft.com/office/drawing/2014/main" id="{B53E36BE-F1A7-834A-BCF1-07D7441F0843}"/>
              </a:ext>
            </a:extLst>
          </p:cNvPr>
          <p:cNvSpPr txBox="1"/>
          <p:nvPr/>
        </p:nvSpPr>
        <p:spPr>
          <a:xfrm>
            <a:off x="783785" y="947277"/>
            <a:ext cx="3869978" cy="369332"/>
          </a:xfrm>
          <a:prstGeom prst="rect">
            <a:avLst/>
          </a:prstGeom>
          <a:noFill/>
        </p:spPr>
        <p:txBody>
          <a:bodyPr wrap="square" rtlCol="0">
            <a:spAutoFit/>
          </a:bodyPr>
          <a:lstStyle/>
          <a:p>
            <a:r>
              <a:rPr lang="en-US" dirty="0">
                <a:solidFill>
                  <a:schemeClr val="bg1"/>
                </a:solidFill>
              </a:rPr>
              <a:t>             7 years	             15 years</a:t>
            </a:r>
          </a:p>
        </p:txBody>
      </p:sp>
      <p:sp>
        <p:nvSpPr>
          <p:cNvPr id="8" name="Title 1">
            <a:extLst>
              <a:ext uri="{FF2B5EF4-FFF2-40B4-BE49-F238E27FC236}">
                <a16:creationId xmlns:a16="http://schemas.microsoft.com/office/drawing/2014/main" id="{60A388FF-157D-5B48-BF4D-AB68F0E6E73E}"/>
              </a:ext>
            </a:extLst>
          </p:cNvPr>
          <p:cNvSpPr>
            <a:spLocks noGrp="1"/>
          </p:cNvSpPr>
          <p:nvPr>
            <p:ph type="title"/>
          </p:nvPr>
        </p:nvSpPr>
        <p:spPr>
          <a:xfrm>
            <a:off x="838200" y="-151065"/>
            <a:ext cx="10515600" cy="1325563"/>
          </a:xfrm>
        </p:spPr>
        <p:txBody>
          <a:bodyPr/>
          <a:lstStyle/>
          <a:p>
            <a:pPr algn="ctr"/>
            <a:r>
              <a:rPr lang="en-US" dirty="0"/>
              <a:t>Leg length discrepancy</a:t>
            </a:r>
          </a:p>
        </p:txBody>
      </p:sp>
    </p:spTree>
    <p:extLst>
      <p:ext uri="{BB962C8B-B14F-4D97-AF65-F5344CB8AC3E}">
        <p14:creationId xmlns:p14="http://schemas.microsoft.com/office/powerpoint/2010/main" val="277576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B7D3-FE09-749E-3F20-6CF55C238CF1}"/>
              </a:ext>
            </a:extLst>
          </p:cNvPr>
          <p:cNvSpPr>
            <a:spLocks noGrp="1"/>
          </p:cNvSpPr>
          <p:nvPr>
            <p:ph type="title"/>
          </p:nvPr>
        </p:nvSpPr>
        <p:spPr/>
        <p:txBody>
          <a:bodyPr/>
          <a:lstStyle/>
          <a:p>
            <a:r>
              <a:rPr lang="en-US" dirty="0"/>
              <a:t>Why Targeted Therapy?</a:t>
            </a:r>
          </a:p>
        </p:txBody>
      </p:sp>
    </p:spTree>
    <p:extLst>
      <p:ext uri="{BB962C8B-B14F-4D97-AF65-F5344CB8AC3E}">
        <p14:creationId xmlns:p14="http://schemas.microsoft.com/office/powerpoint/2010/main" val="705345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4F1445-EBC0-4043-8C49-0CBF2F722A7A}"/>
              </a:ext>
            </a:extLst>
          </p:cNvPr>
          <p:cNvPicPr>
            <a:picLocks noChangeAspect="1"/>
          </p:cNvPicPr>
          <p:nvPr/>
        </p:nvPicPr>
        <p:blipFill rotWithShape="1">
          <a:blip r:embed="rId3"/>
          <a:srcRect l="5850" t="1203"/>
          <a:stretch/>
        </p:blipFill>
        <p:spPr>
          <a:xfrm>
            <a:off x="1072676" y="1703245"/>
            <a:ext cx="4378411" cy="4299001"/>
          </a:xfrm>
          <a:prstGeom prst="rect">
            <a:avLst/>
          </a:prstGeom>
        </p:spPr>
      </p:pic>
      <p:sp>
        <p:nvSpPr>
          <p:cNvPr id="8" name="TextBox 7">
            <a:extLst>
              <a:ext uri="{FF2B5EF4-FFF2-40B4-BE49-F238E27FC236}">
                <a16:creationId xmlns:a16="http://schemas.microsoft.com/office/drawing/2014/main" id="{F3BF258A-AA79-2747-8267-846B0686CE0A}"/>
              </a:ext>
            </a:extLst>
          </p:cNvPr>
          <p:cNvSpPr txBox="1"/>
          <p:nvPr/>
        </p:nvSpPr>
        <p:spPr>
          <a:xfrm>
            <a:off x="1892341" y="1258530"/>
            <a:ext cx="3558746" cy="369332"/>
          </a:xfrm>
          <a:prstGeom prst="rect">
            <a:avLst/>
          </a:prstGeom>
          <a:noFill/>
        </p:spPr>
        <p:txBody>
          <a:bodyPr wrap="square" rtlCol="0">
            <a:spAutoFit/>
          </a:bodyPr>
          <a:lstStyle/>
          <a:p>
            <a:r>
              <a:rPr lang="en-US" dirty="0"/>
              <a:t>5-year-old</a:t>
            </a:r>
          </a:p>
        </p:txBody>
      </p:sp>
      <p:sp>
        <p:nvSpPr>
          <p:cNvPr id="9" name="TextBox 8">
            <a:extLst>
              <a:ext uri="{FF2B5EF4-FFF2-40B4-BE49-F238E27FC236}">
                <a16:creationId xmlns:a16="http://schemas.microsoft.com/office/drawing/2014/main" id="{FEE292C6-6176-074D-B0FC-3903458D40D4}"/>
              </a:ext>
            </a:extLst>
          </p:cNvPr>
          <p:cNvSpPr txBox="1"/>
          <p:nvPr/>
        </p:nvSpPr>
        <p:spPr>
          <a:xfrm>
            <a:off x="7046822" y="1224595"/>
            <a:ext cx="3558746" cy="369332"/>
          </a:xfrm>
          <a:prstGeom prst="rect">
            <a:avLst/>
          </a:prstGeom>
          <a:noFill/>
        </p:spPr>
        <p:txBody>
          <a:bodyPr wrap="square" rtlCol="0">
            <a:spAutoFit/>
          </a:bodyPr>
          <a:lstStyle/>
          <a:p>
            <a:r>
              <a:rPr lang="en-US" dirty="0"/>
              <a:t>10-year-old</a:t>
            </a:r>
          </a:p>
        </p:txBody>
      </p:sp>
      <p:pic>
        <p:nvPicPr>
          <p:cNvPr id="6" name="Picture 5">
            <a:extLst>
              <a:ext uri="{FF2B5EF4-FFF2-40B4-BE49-F238E27FC236}">
                <a16:creationId xmlns:a16="http://schemas.microsoft.com/office/drawing/2014/main" id="{DE71E30F-92CF-C84C-A691-58FE64C86C66}"/>
              </a:ext>
            </a:extLst>
          </p:cNvPr>
          <p:cNvPicPr>
            <a:picLocks noChangeAspect="1"/>
          </p:cNvPicPr>
          <p:nvPr/>
        </p:nvPicPr>
        <p:blipFill rotWithShape="1">
          <a:blip r:embed="rId4"/>
          <a:srcRect l="5136"/>
          <a:stretch/>
        </p:blipFill>
        <p:spPr>
          <a:xfrm>
            <a:off x="6300173" y="1703245"/>
            <a:ext cx="4305395" cy="4299001"/>
          </a:xfrm>
          <a:prstGeom prst="rect">
            <a:avLst/>
          </a:prstGeom>
        </p:spPr>
      </p:pic>
      <p:sp>
        <p:nvSpPr>
          <p:cNvPr id="11" name="TextBox 10">
            <a:extLst>
              <a:ext uri="{FF2B5EF4-FFF2-40B4-BE49-F238E27FC236}">
                <a16:creationId xmlns:a16="http://schemas.microsoft.com/office/drawing/2014/main" id="{33FCEAC7-3F11-6D46-928B-0B09C780EF4D}"/>
              </a:ext>
            </a:extLst>
          </p:cNvPr>
          <p:cNvSpPr txBox="1"/>
          <p:nvPr/>
        </p:nvSpPr>
        <p:spPr>
          <a:xfrm>
            <a:off x="2089758" y="6296230"/>
            <a:ext cx="2275367" cy="369332"/>
          </a:xfrm>
          <a:prstGeom prst="rect">
            <a:avLst/>
          </a:prstGeom>
          <a:noFill/>
          <a:ln w="28575">
            <a:solidFill>
              <a:schemeClr val="accent6">
                <a:lumMod val="50000"/>
              </a:schemeClr>
            </a:solidFill>
          </a:ln>
        </p:spPr>
        <p:txBody>
          <a:bodyPr wrap="square" rtlCol="0">
            <a:spAutoFit/>
          </a:bodyPr>
          <a:lstStyle/>
          <a:p>
            <a:r>
              <a:rPr lang="en-US" dirty="0"/>
              <a:t>2.6% diseased tissue</a:t>
            </a:r>
          </a:p>
        </p:txBody>
      </p:sp>
      <p:sp>
        <p:nvSpPr>
          <p:cNvPr id="12" name="TextBox 11">
            <a:extLst>
              <a:ext uri="{FF2B5EF4-FFF2-40B4-BE49-F238E27FC236}">
                <a16:creationId xmlns:a16="http://schemas.microsoft.com/office/drawing/2014/main" id="{38585F3A-1F0E-8349-B257-041CB1EAACEE}"/>
              </a:ext>
            </a:extLst>
          </p:cNvPr>
          <p:cNvSpPr txBox="1"/>
          <p:nvPr/>
        </p:nvSpPr>
        <p:spPr>
          <a:xfrm>
            <a:off x="7603851" y="6296230"/>
            <a:ext cx="2275367" cy="369332"/>
          </a:xfrm>
          <a:prstGeom prst="rect">
            <a:avLst/>
          </a:prstGeom>
          <a:noFill/>
          <a:ln w="28575">
            <a:solidFill>
              <a:schemeClr val="accent6">
                <a:lumMod val="50000"/>
              </a:schemeClr>
            </a:solidFill>
          </a:ln>
        </p:spPr>
        <p:txBody>
          <a:bodyPr wrap="square" rtlCol="0">
            <a:spAutoFit/>
          </a:bodyPr>
          <a:lstStyle/>
          <a:p>
            <a:r>
              <a:rPr lang="en-US" dirty="0"/>
              <a:t>21.5% diseased tissue</a:t>
            </a:r>
          </a:p>
        </p:txBody>
      </p:sp>
      <p:grpSp>
        <p:nvGrpSpPr>
          <p:cNvPr id="10" name="Group 9">
            <a:extLst>
              <a:ext uri="{FF2B5EF4-FFF2-40B4-BE49-F238E27FC236}">
                <a16:creationId xmlns:a16="http://schemas.microsoft.com/office/drawing/2014/main" id="{AB54C270-A7A1-A243-AE54-C991F55586C6}"/>
              </a:ext>
            </a:extLst>
          </p:cNvPr>
          <p:cNvGrpSpPr/>
          <p:nvPr/>
        </p:nvGrpSpPr>
        <p:grpSpPr>
          <a:xfrm>
            <a:off x="174086" y="6207711"/>
            <a:ext cx="1766872" cy="584775"/>
            <a:chOff x="9102647" y="368743"/>
            <a:chExt cx="3089352" cy="1022471"/>
          </a:xfrm>
        </p:grpSpPr>
        <p:sp>
          <p:nvSpPr>
            <p:cNvPr id="13" name="Rectangle 12">
              <a:extLst>
                <a:ext uri="{FF2B5EF4-FFF2-40B4-BE49-F238E27FC236}">
                  <a16:creationId xmlns:a16="http://schemas.microsoft.com/office/drawing/2014/main" id="{DB70D472-C548-354E-96F5-B3936E5BBCFD}"/>
                </a:ext>
              </a:extLst>
            </p:cNvPr>
            <p:cNvSpPr/>
            <p:nvPr/>
          </p:nvSpPr>
          <p:spPr>
            <a:xfrm>
              <a:off x="9102647" y="467249"/>
              <a:ext cx="571208" cy="536030"/>
            </a:xfrm>
            <a:prstGeom prst="rect">
              <a:avLst/>
            </a:prstGeom>
            <a:solidFill>
              <a:srgbClr val="C8CE4E"/>
            </a:solidFill>
            <a:ln>
              <a:solidFill>
                <a:srgbClr val="C8C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2C75E3-1FCE-E147-9310-FC184816CCF3}"/>
                    </a:ext>
                  </a:extLst>
                </p:cNvPr>
                <p:cNvSpPr txBox="1"/>
                <p:nvPr/>
              </p:nvSpPr>
              <p:spPr>
                <a:xfrm>
                  <a:off x="9673855" y="368743"/>
                  <a:ext cx="2518144" cy="1022471"/>
                </a:xfrm>
                <a:prstGeom prst="rect">
                  <a:avLst/>
                </a:prstGeom>
                <a:noFill/>
              </p:spPr>
              <p:txBody>
                <a:bodyPr wrap="square" rtlCol="0">
                  <a:spAutoFit/>
                </a:bodyPr>
                <a:lstStyle/>
                <a:p>
                  <a:r>
                    <a:rPr lang="en-US" sz="1600" dirty="0"/>
                    <a:t>= lung bullae (</a:t>
                  </a:r>
                  <a14:m>
                    <m:oMath xmlns:m="http://schemas.openxmlformats.org/officeDocument/2006/math">
                      <m:r>
                        <m:rPr>
                          <m:nor/>
                        </m:rPr>
                        <a:rPr lang="en-US" sz="1200">
                          <a:latin typeface="Cambria Math" panose="02040503050406030204" pitchFamily="18" charset="0"/>
                          <a:ea typeface="Cambria Math" panose="02040503050406030204" pitchFamily="18" charset="0"/>
                        </a:rPr>
                        <m:t>≤</m:t>
                      </m:r>
                    </m:oMath>
                  </a14:m>
                  <a:r>
                    <a:rPr lang="en-US" sz="1600" dirty="0"/>
                    <a:t> -900 HU) </a:t>
                  </a:r>
                </a:p>
              </p:txBody>
            </p:sp>
          </mc:Choice>
          <mc:Fallback xmlns="">
            <p:sp>
              <p:nvSpPr>
                <p:cNvPr id="14" name="TextBox 13">
                  <a:extLst>
                    <a:ext uri="{FF2B5EF4-FFF2-40B4-BE49-F238E27FC236}">
                      <a16:creationId xmlns:a16="http://schemas.microsoft.com/office/drawing/2014/main" id="{7F2C75E3-1FCE-E147-9310-FC184816CCF3}"/>
                    </a:ext>
                  </a:extLst>
                </p:cNvPr>
                <p:cNvSpPr txBox="1">
                  <a:spLocks noRot="1" noChangeAspect="1" noMove="1" noResize="1" noEditPoints="1" noAdjustHandles="1" noChangeArrowheads="1" noChangeShapeType="1" noTextEdit="1"/>
                </p:cNvSpPr>
                <p:nvPr/>
              </p:nvSpPr>
              <p:spPr>
                <a:xfrm>
                  <a:off x="9673855" y="368743"/>
                  <a:ext cx="2518144" cy="1022471"/>
                </a:xfrm>
                <a:prstGeom prst="rect">
                  <a:avLst/>
                </a:prstGeom>
                <a:blipFill>
                  <a:blip r:embed="rId5"/>
                  <a:stretch>
                    <a:fillRect l="-2632" t="-2128" b="-10638"/>
                  </a:stretch>
                </a:blipFill>
              </p:spPr>
              <p:txBody>
                <a:bodyPr/>
                <a:lstStyle/>
                <a:p>
                  <a:r>
                    <a:rPr lang="en-US">
                      <a:noFill/>
                    </a:rPr>
                    <a:t> </a:t>
                  </a:r>
                </a:p>
              </p:txBody>
            </p:sp>
          </mc:Fallback>
        </mc:AlternateContent>
      </p:grpSp>
      <p:sp>
        <p:nvSpPr>
          <p:cNvPr id="20" name="TextBox 19">
            <a:extLst>
              <a:ext uri="{FF2B5EF4-FFF2-40B4-BE49-F238E27FC236}">
                <a16:creationId xmlns:a16="http://schemas.microsoft.com/office/drawing/2014/main" id="{5607F127-790C-7E4B-93BA-35D2A748BB41}"/>
              </a:ext>
            </a:extLst>
          </p:cNvPr>
          <p:cNvSpPr txBox="1"/>
          <p:nvPr/>
        </p:nvSpPr>
        <p:spPr>
          <a:xfrm>
            <a:off x="1601796" y="6301295"/>
            <a:ext cx="608329" cy="923330"/>
          </a:xfrm>
          <a:prstGeom prst="rect">
            <a:avLst/>
          </a:prstGeom>
          <a:noFill/>
        </p:spPr>
        <p:txBody>
          <a:bodyPr wrap="square" rtlCol="0">
            <a:spAutoFit/>
          </a:bodyPr>
          <a:lstStyle/>
          <a:p>
            <a:r>
              <a:rPr lang="en-US" dirty="0"/>
              <a:t> 		</a:t>
            </a:r>
          </a:p>
        </p:txBody>
      </p:sp>
      <p:sp>
        <p:nvSpPr>
          <p:cNvPr id="15" name="Title 1">
            <a:extLst>
              <a:ext uri="{FF2B5EF4-FFF2-40B4-BE49-F238E27FC236}">
                <a16:creationId xmlns:a16="http://schemas.microsoft.com/office/drawing/2014/main" id="{DA6912A1-D3CF-824D-9ED8-10D2394A8FA3}"/>
              </a:ext>
            </a:extLst>
          </p:cNvPr>
          <p:cNvSpPr>
            <a:spLocks noGrp="1"/>
          </p:cNvSpPr>
          <p:nvPr>
            <p:ph type="title"/>
          </p:nvPr>
        </p:nvSpPr>
        <p:spPr>
          <a:xfrm>
            <a:off x="492198" y="110914"/>
            <a:ext cx="10911676" cy="1113681"/>
          </a:xfrm>
        </p:spPr>
        <p:txBody>
          <a:bodyPr>
            <a:noAutofit/>
          </a:bodyPr>
          <a:lstStyle/>
          <a:p>
            <a:pPr algn="ctr"/>
            <a:r>
              <a:rPr lang="en-US" sz="3200" dirty="0">
                <a:latin typeface="+mn-lt"/>
              </a:rPr>
              <a:t>Measurement with Low Dose CT </a:t>
            </a:r>
            <a:br>
              <a:rPr lang="en-US" sz="3200" dirty="0">
                <a:latin typeface="+mn-lt"/>
              </a:rPr>
            </a:br>
            <a:r>
              <a:rPr lang="en-US" sz="3200" dirty="0">
                <a:latin typeface="+mn-lt"/>
              </a:rPr>
              <a:t>Improves Quantitation of Cystic Lung Disease</a:t>
            </a:r>
          </a:p>
        </p:txBody>
      </p:sp>
    </p:spTree>
    <p:extLst>
      <p:ext uri="{BB962C8B-B14F-4D97-AF65-F5344CB8AC3E}">
        <p14:creationId xmlns:p14="http://schemas.microsoft.com/office/powerpoint/2010/main" val="112650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ig. 1">
            <a:extLst>
              <a:ext uri="{FF2B5EF4-FFF2-40B4-BE49-F238E27FC236}">
                <a16:creationId xmlns:a16="http://schemas.microsoft.com/office/drawing/2014/main" id="{6DE27EA6-5FC9-B3B4-AD9F-5BDB01CF0B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204081"/>
            <a:ext cx="5291666" cy="52916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10;&#10;Description automatically generated">
            <a:extLst>
              <a:ext uri="{FF2B5EF4-FFF2-40B4-BE49-F238E27FC236}">
                <a16:creationId xmlns:a16="http://schemas.microsoft.com/office/drawing/2014/main" id="{8B19B817-AFF7-040F-5CFE-5E344F25D29F}"/>
              </a:ext>
            </a:extLst>
          </p:cNvPr>
          <p:cNvPicPr>
            <a:picLocks noChangeAspect="1"/>
          </p:cNvPicPr>
          <p:nvPr/>
        </p:nvPicPr>
        <p:blipFill>
          <a:blip r:embed="rId3"/>
          <a:stretch>
            <a:fillRect/>
          </a:stretch>
        </p:blipFill>
        <p:spPr>
          <a:xfrm>
            <a:off x="6256865" y="2295487"/>
            <a:ext cx="5291667" cy="3108854"/>
          </a:xfrm>
          <a:prstGeom prst="rect">
            <a:avLst/>
          </a:prstGeom>
        </p:spPr>
      </p:pic>
      <p:sp>
        <p:nvSpPr>
          <p:cNvPr id="6" name="TextBox 5">
            <a:extLst>
              <a:ext uri="{FF2B5EF4-FFF2-40B4-BE49-F238E27FC236}">
                <a16:creationId xmlns:a16="http://schemas.microsoft.com/office/drawing/2014/main" id="{1BC45166-5D9B-9D61-8341-3008DA77B15D}"/>
              </a:ext>
            </a:extLst>
          </p:cNvPr>
          <p:cNvSpPr txBox="1"/>
          <p:nvPr/>
        </p:nvSpPr>
        <p:spPr>
          <a:xfrm>
            <a:off x="10203543" y="6581001"/>
            <a:ext cx="1989825" cy="276999"/>
          </a:xfrm>
          <a:prstGeom prst="rect">
            <a:avLst/>
          </a:prstGeom>
          <a:noFill/>
        </p:spPr>
        <p:txBody>
          <a:bodyPr wrap="square" rtlCol="0">
            <a:spAutoFit/>
          </a:bodyPr>
          <a:lstStyle/>
          <a:p>
            <a:r>
              <a:rPr lang="en-US" sz="1200" dirty="0"/>
              <a:t>Ours et al., Orphanet, 2022.</a:t>
            </a:r>
          </a:p>
        </p:txBody>
      </p:sp>
      <p:sp>
        <p:nvSpPr>
          <p:cNvPr id="8" name="TextBox 7">
            <a:extLst>
              <a:ext uri="{FF2B5EF4-FFF2-40B4-BE49-F238E27FC236}">
                <a16:creationId xmlns:a16="http://schemas.microsoft.com/office/drawing/2014/main" id="{665BF36D-1E30-15E9-98F7-095565872772}"/>
              </a:ext>
            </a:extLst>
          </p:cNvPr>
          <p:cNvSpPr txBox="1"/>
          <p:nvPr/>
        </p:nvSpPr>
        <p:spPr>
          <a:xfrm>
            <a:off x="160864" y="136836"/>
            <a:ext cx="11842449" cy="1077218"/>
          </a:xfrm>
          <a:prstGeom prst="rect">
            <a:avLst/>
          </a:prstGeom>
          <a:noFill/>
        </p:spPr>
        <p:txBody>
          <a:bodyPr wrap="square">
            <a:spAutoFit/>
          </a:bodyPr>
          <a:lstStyle/>
          <a:p>
            <a:pPr algn="ctr"/>
            <a:r>
              <a:rPr lang="en-US" sz="3200" i="0" dirty="0">
                <a:effectLst/>
                <a:latin typeface="Calibri" panose="020F0502020204030204" pitchFamily="34" charset="0"/>
                <a:cs typeface="Calibri" panose="020F0502020204030204" pitchFamily="34" charset="0"/>
              </a:rPr>
              <a:t>Clinical Gestalt Assessment: </a:t>
            </a:r>
          </a:p>
          <a:p>
            <a:pPr algn="ctr"/>
            <a:r>
              <a:rPr lang="en-US" sz="3200" i="0" dirty="0">
                <a:effectLst/>
                <a:latin typeface="Calibri" panose="020F0502020204030204" pitchFamily="34" charset="0"/>
                <a:cs typeface="Calibri" panose="020F0502020204030204" pitchFamily="34" charset="0"/>
              </a:rPr>
              <a:t>a visual clinical global impression scale for Proteus syndrome</a:t>
            </a:r>
          </a:p>
        </p:txBody>
      </p:sp>
    </p:spTree>
    <p:extLst>
      <p:ext uri="{BB962C8B-B14F-4D97-AF65-F5344CB8AC3E}">
        <p14:creationId xmlns:p14="http://schemas.microsoft.com/office/powerpoint/2010/main" val="2164993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DBF331-1E61-4044-843B-7027D6555E62}"/>
              </a:ext>
            </a:extLst>
          </p:cNvPr>
          <p:cNvPicPr>
            <a:picLocks noChangeAspect="1"/>
          </p:cNvPicPr>
          <p:nvPr/>
        </p:nvPicPr>
        <p:blipFill>
          <a:blip r:embed="rId2"/>
          <a:stretch>
            <a:fillRect/>
          </a:stretch>
        </p:blipFill>
        <p:spPr>
          <a:xfrm>
            <a:off x="57150" y="78207"/>
            <a:ext cx="12077700" cy="5549900"/>
          </a:xfrm>
          <a:prstGeom prst="rect">
            <a:avLst/>
          </a:prstGeom>
        </p:spPr>
      </p:pic>
      <p:sp>
        <p:nvSpPr>
          <p:cNvPr id="2" name="Rectangle 1">
            <a:extLst>
              <a:ext uri="{FF2B5EF4-FFF2-40B4-BE49-F238E27FC236}">
                <a16:creationId xmlns:a16="http://schemas.microsoft.com/office/drawing/2014/main" id="{BF02D921-18BC-A644-8513-637BE9CEFC5E}"/>
              </a:ext>
            </a:extLst>
          </p:cNvPr>
          <p:cNvSpPr/>
          <p:nvPr/>
        </p:nvSpPr>
        <p:spPr>
          <a:xfrm>
            <a:off x="57150" y="5662613"/>
            <a:ext cx="6461256" cy="1200329"/>
          </a:xfrm>
          <a:prstGeom prst="rect">
            <a:avLst/>
          </a:prstGeom>
        </p:spPr>
        <p:txBody>
          <a:bodyPr wrap="none">
            <a:spAutoFit/>
          </a:bodyPr>
          <a:lstStyle/>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k=8 raters</a:t>
            </a:r>
          </a:p>
          <a:p>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ICC (2,1) of 0.46 (95% CI 0.24-0.75)</a:t>
            </a:r>
          </a:p>
          <a:p>
            <a:r>
              <a:rPr lang="en-US" dirty="0"/>
              <a:t>ICC (2,k) of 0.87 (95% CI 0.72-0.96)</a:t>
            </a:r>
            <a:r>
              <a:rPr lang="en-US" dirty="0">
                <a:effectLst/>
              </a:rPr>
              <a:t> </a:t>
            </a:r>
            <a:endParaRPr lang="en-US" dirty="0"/>
          </a:p>
          <a:p>
            <a:r>
              <a:rPr lang="en-US" dirty="0"/>
              <a:t>Estimate of 3.3 (95% CI 2.5-4.0) corresponding to Minimally Worse </a:t>
            </a:r>
          </a:p>
        </p:txBody>
      </p:sp>
      <p:sp>
        <p:nvSpPr>
          <p:cNvPr id="3" name="TextBox 2">
            <a:extLst>
              <a:ext uri="{FF2B5EF4-FFF2-40B4-BE49-F238E27FC236}">
                <a16:creationId xmlns:a16="http://schemas.microsoft.com/office/drawing/2014/main" id="{77EA6F61-6EE6-76EC-EB35-863577C83385}"/>
              </a:ext>
            </a:extLst>
          </p:cNvPr>
          <p:cNvSpPr txBox="1"/>
          <p:nvPr/>
        </p:nvSpPr>
        <p:spPr>
          <a:xfrm>
            <a:off x="10203543" y="6581001"/>
            <a:ext cx="1989825" cy="276999"/>
          </a:xfrm>
          <a:prstGeom prst="rect">
            <a:avLst/>
          </a:prstGeom>
          <a:noFill/>
        </p:spPr>
        <p:txBody>
          <a:bodyPr wrap="square" rtlCol="0">
            <a:spAutoFit/>
          </a:bodyPr>
          <a:lstStyle/>
          <a:p>
            <a:r>
              <a:rPr lang="en-US" sz="1200" dirty="0"/>
              <a:t>Ours et al., Orphanet, 2022.</a:t>
            </a:r>
          </a:p>
        </p:txBody>
      </p:sp>
    </p:spTree>
    <p:extLst>
      <p:ext uri="{BB962C8B-B14F-4D97-AF65-F5344CB8AC3E}">
        <p14:creationId xmlns:p14="http://schemas.microsoft.com/office/powerpoint/2010/main" val="120640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DC7B-CF1D-37CB-A573-E74A83E3CEA8}"/>
              </a:ext>
            </a:extLst>
          </p:cNvPr>
          <p:cNvSpPr>
            <a:spLocks noGrp="1"/>
          </p:cNvSpPr>
          <p:nvPr>
            <p:ph type="title"/>
          </p:nvPr>
        </p:nvSpPr>
        <p:spPr/>
        <p:txBody>
          <a:bodyPr/>
          <a:lstStyle/>
          <a:p>
            <a:r>
              <a:rPr lang="en-US" dirty="0"/>
              <a:t>Does it work?</a:t>
            </a:r>
          </a:p>
        </p:txBody>
      </p:sp>
    </p:spTree>
    <p:extLst>
      <p:ext uri="{BB962C8B-B14F-4D97-AF65-F5344CB8AC3E}">
        <p14:creationId xmlns:p14="http://schemas.microsoft.com/office/powerpoint/2010/main" val="1180874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B8758-0B18-1644-9FC6-1B5A12F3939F}"/>
              </a:ext>
            </a:extLst>
          </p:cNvPr>
          <p:cNvPicPr>
            <a:picLocks noChangeAspect="1"/>
          </p:cNvPicPr>
          <p:nvPr/>
        </p:nvPicPr>
        <p:blipFill rotWithShape="1">
          <a:blip r:embed="rId3"/>
          <a:srcRect t="15542"/>
          <a:stretch/>
        </p:blipFill>
        <p:spPr>
          <a:xfrm>
            <a:off x="6221237" y="1115266"/>
            <a:ext cx="5595112" cy="2787734"/>
          </a:xfrm>
          <a:prstGeom prst="rect">
            <a:avLst/>
          </a:prstGeom>
        </p:spPr>
      </p:pic>
      <p:sp>
        <p:nvSpPr>
          <p:cNvPr id="4" name="TextBox 3">
            <a:extLst>
              <a:ext uri="{FF2B5EF4-FFF2-40B4-BE49-F238E27FC236}">
                <a16:creationId xmlns:a16="http://schemas.microsoft.com/office/drawing/2014/main" id="{10953856-4528-8D49-AB92-3CEBB0F1A451}"/>
              </a:ext>
            </a:extLst>
          </p:cNvPr>
          <p:cNvSpPr txBox="1"/>
          <p:nvPr/>
        </p:nvSpPr>
        <p:spPr>
          <a:xfrm>
            <a:off x="7918564" y="6335013"/>
            <a:ext cx="4273436" cy="312180"/>
          </a:xfrm>
          <a:prstGeom prst="rect">
            <a:avLst/>
          </a:prstGeom>
          <a:noFill/>
        </p:spPr>
        <p:txBody>
          <a:bodyPr wrap="square" rtlCol="0">
            <a:spAutoFit/>
          </a:bodyPr>
          <a:lstStyle/>
          <a:p>
            <a:r>
              <a:rPr lang="en-US" sz="1400" dirty="0"/>
              <a:t>Biesecker et al., </a:t>
            </a:r>
            <a:r>
              <a:rPr lang="en-US" sz="1400" i="1" dirty="0"/>
              <a:t>Cold Spring Harb Mol Case Stud</a:t>
            </a:r>
            <a:r>
              <a:rPr lang="en-US" sz="1400" dirty="0"/>
              <a:t>, 2020. </a:t>
            </a:r>
          </a:p>
        </p:txBody>
      </p:sp>
      <p:pic>
        <p:nvPicPr>
          <p:cNvPr id="5" name="Picture 4">
            <a:extLst>
              <a:ext uri="{FF2B5EF4-FFF2-40B4-BE49-F238E27FC236}">
                <a16:creationId xmlns:a16="http://schemas.microsoft.com/office/drawing/2014/main" id="{C008A08E-A6D0-5F4C-9A9E-196FD58BFDA4}"/>
              </a:ext>
            </a:extLst>
          </p:cNvPr>
          <p:cNvPicPr>
            <a:picLocks noChangeAspect="1"/>
          </p:cNvPicPr>
          <p:nvPr/>
        </p:nvPicPr>
        <p:blipFill rotWithShape="1">
          <a:blip r:embed="rId4"/>
          <a:srcRect b="13189"/>
          <a:stretch/>
        </p:blipFill>
        <p:spPr>
          <a:xfrm>
            <a:off x="6108700" y="3863994"/>
            <a:ext cx="5845586" cy="2478304"/>
          </a:xfrm>
          <a:prstGeom prst="rect">
            <a:avLst/>
          </a:prstGeom>
        </p:spPr>
      </p:pic>
      <p:pic>
        <p:nvPicPr>
          <p:cNvPr id="7" name="Picture 6">
            <a:extLst>
              <a:ext uri="{FF2B5EF4-FFF2-40B4-BE49-F238E27FC236}">
                <a16:creationId xmlns:a16="http://schemas.microsoft.com/office/drawing/2014/main" id="{18218A5F-C8B6-6C46-B67C-53AFF0455C92}"/>
              </a:ext>
            </a:extLst>
          </p:cNvPr>
          <p:cNvPicPr>
            <a:picLocks noChangeAspect="1"/>
          </p:cNvPicPr>
          <p:nvPr/>
        </p:nvPicPr>
        <p:blipFill rotWithShape="1">
          <a:blip r:embed="rId5"/>
          <a:srcRect l="51054"/>
          <a:stretch/>
        </p:blipFill>
        <p:spPr>
          <a:xfrm>
            <a:off x="2759381" y="3731806"/>
            <a:ext cx="2928408" cy="2616540"/>
          </a:xfrm>
          <a:prstGeom prst="rect">
            <a:avLst/>
          </a:prstGeom>
        </p:spPr>
      </p:pic>
      <p:pic>
        <p:nvPicPr>
          <p:cNvPr id="8" name="Picture 7">
            <a:extLst>
              <a:ext uri="{FF2B5EF4-FFF2-40B4-BE49-F238E27FC236}">
                <a16:creationId xmlns:a16="http://schemas.microsoft.com/office/drawing/2014/main" id="{4E02D776-D797-5F43-9A7D-6B9B0C78F73C}"/>
              </a:ext>
            </a:extLst>
          </p:cNvPr>
          <p:cNvPicPr>
            <a:picLocks noChangeAspect="1"/>
          </p:cNvPicPr>
          <p:nvPr/>
        </p:nvPicPr>
        <p:blipFill>
          <a:blip r:embed="rId6"/>
          <a:stretch>
            <a:fillRect/>
          </a:stretch>
        </p:blipFill>
        <p:spPr>
          <a:xfrm>
            <a:off x="286583" y="1115266"/>
            <a:ext cx="2296160" cy="5227031"/>
          </a:xfrm>
          <a:prstGeom prst="rect">
            <a:avLst/>
          </a:prstGeom>
        </p:spPr>
      </p:pic>
      <p:pic>
        <p:nvPicPr>
          <p:cNvPr id="9" name="Picture 8">
            <a:extLst>
              <a:ext uri="{FF2B5EF4-FFF2-40B4-BE49-F238E27FC236}">
                <a16:creationId xmlns:a16="http://schemas.microsoft.com/office/drawing/2014/main" id="{7AD360A3-2D41-CC40-A1CF-7337D9A7B094}"/>
              </a:ext>
            </a:extLst>
          </p:cNvPr>
          <p:cNvPicPr>
            <a:picLocks noChangeAspect="1"/>
          </p:cNvPicPr>
          <p:nvPr/>
        </p:nvPicPr>
        <p:blipFill rotWithShape="1">
          <a:blip r:embed="rId5"/>
          <a:srcRect r="49086"/>
          <a:stretch/>
        </p:blipFill>
        <p:spPr>
          <a:xfrm>
            <a:off x="2641622" y="1115266"/>
            <a:ext cx="3046167" cy="2616540"/>
          </a:xfrm>
          <a:prstGeom prst="rect">
            <a:avLst/>
          </a:prstGeom>
        </p:spPr>
      </p:pic>
      <p:sp>
        <p:nvSpPr>
          <p:cNvPr id="10" name="TextBox 9">
            <a:extLst>
              <a:ext uri="{FF2B5EF4-FFF2-40B4-BE49-F238E27FC236}">
                <a16:creationId xmlns:a16="http://schemas.microsoft.com/office/drawing/2014/main" id="{AEF90D95-6D40-964B-93CA-A09F0A88717A}"/>
              </a:ext>
            </a:extLst>
          </p:cNvPr>
          <p:cNvSpPr txBox="1"/>
          <p:nvPr/>
        </p:nvSpPr>
        <p:spPr>
          <a:xfrm>
            <a:off x="3703933" y="6342601"/>
            <a:ext cx="2160494" cy="312180"/>
          </a:xfrm>
          <a:prstGeom prst="rect">
            <a:avLst/>
          </a:prstGeom>
          <a:noFill/>
        </p:spPr>
        <p:txBody>
          <a:bodyPr wrap="square" rtlCol="0">
            <a:spAutoFit/>
          </a:bodyPr>
          <a:lstStyle/>
          <a:p>
            <a:r>
              <a:rPr lang="en-US" sz="1400" dirty="0"/>
              <a:t>Leoni et al., </a:t>
            </a:r>
            <a:r>
              <a:rPr lang="en-US" sz="1400" i="1" dirty="0"/>
              <a:t>AJMG</a:t>
            </a:r>
            <a:r>
              <a:rPr lang="en-US" sz="1400" dirty="0"/>
              <a:t>, 2019. </a:t>
            </a:r>
          </a:p>
        </p:txBody>
      </p:sp>
      <p:cxnSp>
        <p:nvCxnSpPr>
          <p:cNvPr id="13" name="Straight Connector 12">
            <a:extLst>
              <a:ext uri="{FF2B5EF4-FFF2-40B4-BE49-F238E27FC236}">
                <a16:creationId xmlns:a16="http://schemas.microsoft.com/office/drawing/2014/main" id="{A2A51478-20A1-5D43-8846-EDAD1F1B6AAE}"/>
              </a:ext>
            </a:extLst>
          </p:cNvPr>
          <p:cNvCxnSpPr/>
          <p:nvPr/>
        </p:nvCxnSpPr>
        <p:spPr>
          <a:xfrm>
            <a:off x="5902527" y="1115266"/>
            <a:ext cx="0" cy="522703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56EC95-0209-764A-DD85-7178C410274D}"/>
              </a:ext>
            </a:extLst>
          </p:cNvPr>
          <p:cNvSpPr txBox="1">
            <a:spLocks/>
          </p:cNvSpPr>
          <p:nvPr/>
        </p:nvSpPr>
        <p:spPr>
          <a:xfrm>
            <a:off x="286583" y="203219"/>
            <a:ext cx="10515600" cy="8488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First signs…</a:t>
            </a:r>
          </a:p>
        </p:txBody>
      </p:sp>
    </p:spTree>
    <p:extLst>
      <p:ext uri="{BB962C8B-B14F-4D97-AF65-F5344CB8AC3E}">
        <p14:creationId xmlns:p14="http://schemas.microsoft.com/office/powerpoint/2010/main" val="59897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scatter chart&#10;&#10;Description automatically generated">
            <a:extLst>
              <a:ext uri="{FF2B5EF4-FFF2-40B4-BE49-F238E27FC236}">
                <a16:creationId xmlns:a16="http://schemas.microsoft.com/office/drawing/2014/main" id="{899F9298-4DB3-0399-92AB-DE4427E56D75}"/>
              </a:ext>
            </a:extLst>
          </p:cNvPr>
          <p:cNvPicPr>
            <a:picLocks noChangeAspect="1"/>
          </p:cNvPicPr>
          <p:nvPr/>
        </p:nvPicPr>
        <p:blipFill rotWithShape="1">
          <a:blip r:embed="rId2"/>
          <a:srcRect b="7901"/>
          <a:stretch/>
        </p:blipFill>
        <p:spPr>
          <a:xfrm>
            <a:off x="6047955" y="1"/>
            <a:ext cx="6095999" cy="6858000"/>
          </a:xfrm>
          <a:prstGeom prst="rect">
            <a:avLst/>
          </a:prstGeom>
        </p:spPr>
      </p:pic>
      <p:sp>
        <p:nvSpPr>
          <p:cNvPr id="2" name="Title 1">
            <a:extLst>
              <a:ext uri="{FF2B5EF4-FFF2-40B4-BE49-F238E27FC236}">
                <a16:creationId xmlns:a16="http://schemas.microsoft.com/office/drawing/2014/main" id="{E9514E41-2C7A-A83B-5E1F-E5A61E95E1AC}"/>
              </a:ext>
            </a:extLst>
          </p:cNvPr>
          <p:cNvSpPr txBox="1">
            <a:spLocks/>
          </p:cNvSpPr>
          <p:nvPr/>
        </p:nvSpPr>
        <p:spPr>
          <a:xfrm>
            <a:off x="286583" y="203219"/>
            <a:ext cx="10515600" cy="8488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First signs…</a:t>
            </a:r>
          </a:p>
        </p:txBody>
      </p:sp>
      <p:sp>
        <p:nvSpPr>
          <p:cNvPr id="4" name="TextBox 3">
            <a:extLst>
              <a:ext uri="{FF2B5EF4-FFF2-40B4-BE49-F238E27FC236}">
                <a16:creationId xmlns:a16="http://schemas.microsoft.com/office/drawing/2014/main" id="{18EAC35A-C645-43B2-0829-EDAA7AFB6A2E}"/>
              </a:ext>
            </a:extLst>
          </p:cNvPr>
          <p:cNvSpPr txBox="1"/>
          <p:nvPr/>
        </p:nvSpPr>
        <p:spPr>
          <a:xfrm>
            <a:off x="4180040" y="6654781"/>
            <a:ext cx="2728685" cy="312180"/>
          </a:xfrm>
          <a:prstGeom prst="rect">
            <a:avLst/>
          </a:prstGeom>
          <a:noFill/>
        </p:spPr>
        <p:txBody>
          <a:bodyPr wrap="square" rtlCol="0">
            <a:spAutoFit/>
          </a:bodyPr>
          <a:lstStyle/>
          <a:p>
            <a:r>
              <a:rPr lang="en-US" sz="1400" dirty="0"/>
              <a:t>Keppler-Noreuil et al., </a:t>
            </a:r>
            <a:r>
              <a:rPr lang="en-US" sz="1400" i="1" dirty="0"/>
              <a:t>AJHG</a:t>
            </a:r>
            <a:r>
              <a:rPr lang="en-US" sz="1400" dirty="0"/>
              <a:t>, 2019. </a:t>
            </a:r>
          </a:p>
        </p:txBody>
      </p:sp>
      <p:pic>
        <p:nvPicPr>
          <p:cNvPr id="5" name="Picture 4">
            <a:extLst>
              <a:ext uri="{FF2B5EF4-FFF2-40B4-BE49-F238E27FC236}">
                <a16:creationId xmlns:a16="http://schemas.microsoft.com/office/drawing/2014/main" id="{C006711B-4F69-1353-846F-B8D76514B0A0}"/>
              </a:ext>
            </a:extLst>
          </p:cNvPr>
          <p:cNvPicPr>
            <a:picLocks noChangeAspect="1"/>
          </p:cNvPicPr>
          <p:nvPr/>
        </p:nvPicPr>
        <p:blipFill>
          <a:blip r:embed="rId3"/>
          <a:stretch>
            <a:fillRect/>
          </a:stretch>
        </p:blipFill>
        <p:spPr>
          <a:xfrm>
            <a:off x="580970" y="2482161"/>
            <a:ext cx="6222125" cy="3113541"/>
          </a:xfrm>
          <a:prstGeom prst="rect">
            <a:avLst/>
          </a:prstGeom>
        </p:spPr>
      </p:pic>
      <p:sp>
        <p:nvSpPr>
          <p:cNvPr id="8" name="TextBox 7">
            <a:extLst>
              <a:ext uri="{FF2B5EF4-FFF2-40B4-BE49-F238E27FC236}">
                <a16:creationId xmlns:a16="http://schemas.microsoft.com/office/drawing/2014/main" id="{C4E06F36-CC80-6A8B-CFB0-798C79F27279}"/>
              </a:ext>
            </a:extLst>
          </p:cNvPr>
          <p:cNvSpPr txBox="1"/>
          <p:nvPr/>
        </p:nvSpPr>
        <p:spPr>
          <a:xfrm>
            <a:off x="10089090" y="6654781"/>
            <a:ext cx="2160494" cy="312180"/>
          </a:xfrm>
          <a:prstGeom prst="rect">
            <a:avLst/>
          </a:prstGeom>
          <a:noFill/>
        </p:spPr>
        <p:txBody>
          <a:bodyPr wrap="square" rtlCol="0">
            <a:spAutoFit/>
          </a:bodyPr>
          <a:lstStyle/>
          <a:p>
            <a:r>
              <a:rPr lang="en-US" sz="1400" dirty="0"/>
              <a:t>Ours et al., </a:t>
            </a:r>
            <a:r>
              <a:rPr lang="en-US" sz="1400" i="1" dirty="0"/>
              <a:t>CSHMCS</a:t>
            </a:r>
            <a:r>
              <a:rPr lang="en-US" sz="1400" dirty="0"/>
              <a:t>, 2021. </a:t>
            </a:r>
          </a:p>
        </p:txBody>
      </p:sp>
    </p:spTree>
    <p:extLst>
      <p:ext uri="{BB962C8B-B14F-4D97-AF65-F5344CB8AC3E}">
        <p14:creationId xmlns:p14="http://schemas.microsoft.com/office/powerpoint/2010/main" val="2656832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A30C1BC-5B65-BA48-9A6F-D6DB564F8FC2}"/>
              </a:ext>
            </a:extLst>
          </p:cNvPr>
          <p:cNvPicPr>
            <a:picLocks noGrp="1" noChangeAspect="1"/>
          </p:cNvPicPr>
          <p:nvPr>
            <p:ph idx="1"/>
          </p:nvPr>
        </p:nvPicPr>
        <p:blipFill rotWithShape="1">
          <a:blip r:embed="rId3"/>
          <a:srcRect t="3651" b="70867"/>
          <a:stretch/>
        </p:blipFill>
        <p:spPr>
          <a:xfrm>
            <a:off x="1532650" y="132560"/>
            <a:ext cx="8214219" cy="3499009"/>
          </a:xfrm>
        </p:spPr>
      </p:pic>
      <p:pic>
        <p:nvPicPr>
          <p:cNvPr id="6" name="Content Placeholder 4" descr="Diagram&#10;&#10;Description automatically generated">
            <a:extLst>
              <a:ext uri="{FF2B5EF4-FFF2-40B4-BE49-F238E27FC236}">
                <a16:creationId xmlns:a16="http://schemas.microsoft.com/office/drawing/2014/main" id="{06D40B7D-54F5-1845-8252-E4BC4172EBFA}"/>
              </a:ext>
            </a:extLst>
          </p:cNvPr>
          <p:cNvPicPr>
            <a:picLocks noChangeAspect="1"/>
          </p:cNvPicPr>
          <p:nvPr/>
        </p:nvPicPr>
        <p:blipFill rotWithShape="1">
          <a:blip r:embed="rId3"/>
          <a:srcRect t="28129" b="48473"/>
          <a:stretch/>
        </p:blipFill>
        <p:spPr>
          <a:xfrm>
            <a:off x="1545350" y="3428999"/>
            <a:ext cx="8201519" cy="3207759"/>
          </a:xfrm>
          <a:prstGeom prst="rect">
            <a:avLst/>
          </a:prstGeom>
        </p:spPr>
      </p:pic>
      <p:sp>
        <p:nvSpPr>
          <p:cNvPr id="9" name="Rectangle 8">
            <a:extLst>
              <a:ext uri="{FF2B5EF4-FFF2-40B4-BE49-F238E27FC236}">
                <a16:creationId xmlns:a16="http://schemas.microsoft.com/office/drawing/2014/main" id="{AF3A64C5-680E-E849-90BC-F4A1DCACFDCA}"/>
              </a:ext>
            </a:extLst>
          </p:cNvPr>
          <p:cNvSpPr/>
          <p:nvPr/>
        </p:nvSpPr>
        <p:spPr>
          <a:xfrm>
            <a:off x="1335499" y="221242"/>
            <a:ext cx="394302" cy="423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8466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638923-D320-9A4A-9809-C1840303D468}"/>
              </a:ext>
            </a:extLst>
          </p:cNvPr>
          <p:cNvGrpSpPr/>
          <p:nvPr/>
        </p:nvGrpSpPr>
        <p:grpSpPr>
          <a:xfrm>
            <a:off x="1714199" y="114300"/>
            <a:ext cx="8239099" cy="6333067"/>
            <a:chOff x="1447499" y="1729476"/>
            <a:chExt cx="6104767" cy="4692491"/>
          </a:xfrm>
        </p:grpSpPr>
        <p:pic>
          <p:nvPicPr>
            <p:cNvPr id="4" name="Content Placeholder 4" descr="Diagram&#10;&#10;Description automatically generated">
              <a:extLst>
                <a:ext uri="{FF2B5EF4-FFF2-40B4-BE49-F238E27FC236}">
                  <a16:creationId xmlns:a16="http://schemas.microsoft.com/office/drawing/2014/main" id="{51E3273A-9F31-5D40-9BFC-B50B47243E5A}"/>
                </a:ext>
              </a:extLst>
            </p:cNvPr>
            <p:cNvPicPr>
              <a:picLocks noChangeAspect="1"/>
            </p:cNvPicPr>
            <p:nvPr/>
          </p:nvPicPr>
          <p:blipFill rotWithShape="1">
            <a:blip r:embed="rId2"/>
            <a:srcRect l="-277" t="51273" r="277" b="23245"/>
            <a:stretch/>
          </p:blipFill>
          <p:spPr>
            <a:xfrm>
              <a:off x="1447499" y="1729476"/>
              <a:ext cx="6104766" cy="2600446"/>
            </a:xfrm>
            <a:prstGeom prst="rect">
              <a:avLst/>
            </a:prstGeom>
          </p:spPr>
        </p:pic>
        <p:pic>
          <p:nvPicPr>
            <p:cNvPr id="5" name="Content Placeholder 4" descr="Diagram&#10;&#10;Description automatically generated">
              <a:extLst>
                <a:ext uri="{FF2B5EF4-FFF2-40B4-BE49-F238E27FC236}">
                  <a16:creationId xmlns:a16="http://schemas.microsoft.com/office/drawing/2014/main" id="{DF960342-9F2E-8849-B8DA-EB9B253FED94}"/>
                </a:ext>
              </a:extLst>
            </p:cNvPr>
            <p:cNvPicPr>
              <a:picLocks noChangeAspect="1"/>
            </p:cNvPicPr>
            <p:nvPr/>
          </p:nvPicPr>
          <p:blipFill rotWithShape="1">
            <a:blip r:embed="rId2"/>
            <a:srcRect t="76087" b="2073"/>
            <a:stretch/>
          </p:blipFill>
          <p:spPr>
            <a:xfrm>
              <a:off x="1447499" y="4193277"/>
              <a:ext cx="6104767" cy="2228690"/>
            </a:xfrm>
            <a:prstGeom prst="rect">
              <a:avLst/>
            </a:prstGeom>
          </p:spPr>
        </p:pic>
      </p:grpSp>
      <p:sp>
        <p:nvSpPr>
          <p:cNvPr id="7" name="Rectangle 6">
            <a:extLst>
              <a:ext uri="{FF2B5EF4-FFF2-40B4-BE49-F238E27FC236}">
                <a16:creationId xmlns:a16="http://schemas.microsoft.com/office/drawing/2014/main" id="{6BC4A46C-D34C-4E49-B72F-25CA20F62455}"/>
              </a:ext>
            </a:extLst>
          </p:cNvPr>
          <p:cNvSpPr/>
          <p:nvPr/>
        </p:nvSpPr>
        <p:spPr>
          <a:xfrm>
            <a:off x="1517047" y="114300"/>
            <a:ext cx="394302" cy="423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452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 scatter chart&#10;&#10;Description automatically generated">
            <a:extLst>
              <a:ext uri="{FF2B5EF4-FFF2-40B4-BE49-F238E27FC236}">
                <a16:creationId xmlns:a16="http://schemas.microsoft.com/office/drawing/2014/main" id="{D8B18F8F-E02D-C941-99EE-671EB1C98AEE}"/>
              </a:ext>
            </a:extLst>
          </p:cNvPr>
          <p:cNvPicPr>
            <a:picLocks noChangeAspect="1"/>
          </p:cNvPicPr>
          <p:nvPr/>
        </p:nvPicPr>
        <p:blipFill rotWithShape="1">
          <a:blip r:embed="rId2"/>
          <a:srcRect t="14279"/>
          <a:stretch/>
        </p:blipFill>
        <p:spPr>
          <a:xfrm>
            <a:off x="6781800" y="1487566"/>
            <a:ext cx="4944534" cy="4416768"/>
          </a:xfrm>
          <a:prstGeom prst="rect">
            <a:avLst/>
          </a:prstGeom>
        </p:spPr>
      </p:pic>
      <p:grpSp>
        <p:nvGrpSpPr>
          <p:cNvPr id="9" name="Group 8">
            <a:extLst>
              <a:ext uri="{FF2B5EF4-FFF2-40B4-BE49-F238E27FC236}">
                <a16:creationId xmlns:a16="http://schemas.microsoft.com/office/drawing/2014/main" id="{EA7DCC9A-E35D-FB42-9FC7-191C66E39857}"/>
              </a:ext>
            </a:extLst>
          </p:cNvPr>
          <p:cNvGrpSpPr/>
          <p:nvPr/>
        </p:nvGrpSpPr>
        <p:grpSpPr>
          <a:xfrm>
            <a:off x="613493" y="743783"/>
            <a:ext cx="5482507" cy="5370434"/>
            <a:chOff x="-224554" y="0"/>
            <a:chExt cx="7001118" cy="6858000"/>
          </a:xfrm>
        </p:grpSpPr>
        <p:pic>
          <p:nvPicPr>
            <p:cNvPr id="3" name="Picture 2">
              <a:extLst>
                <a:ext uri="{FF2B5EF4-FFF2-40B4-BE49-F238E27FC236}">
                  <a16:creationId xmlns:a16="http://schemas.microsoft.com/office/drawing/2014/main" id="{4C7D8056-4329-FF40-9714-E3833163734C}"/>
                </a:ext>
              </a:extLst>
            </p:cNvPr>
            <p:cNvPicPr>
              <a:picLocks noChangeAspect="1"/>
            </p:cNvPicPr>
            <p:nvPr/>
          </p:nvPicPr>
          <p:blipFill>
            <a:blip r:embed="rId3"/>
            <a:stretch>
              <a:fillRect/>
            </a:stretch>
          </p:blipFill>
          <p:spPr>
            <a:xfrm>
              <a:off x="3394188" y="0"/>
              <a:ext cx="3382376" cy="6858000"/>
            </a:xfrm>
            <a:prstGeom prst="rect">
              <a:avLst/>
            </a:prstGeom>
          </p:spPr>
        </p:pic>
        <p:pic>
          <p:nvPicPr>
            <p:cNvPr id="8" name="Picture 7">
              <a:extLst>
                <a:ext uri="{FF2B5EF4-FFF2-40B4-BE49-F238E27FC236}">
                  <a16:creationId xmlns:a16="http://schemas.microsoft.com/office/drawing/2014/main" id="{5E0D48D6-8BB9-234A-9727-C043F2BEA121}"/>
                </a:ext>
              </a:extLst>
            </p:cNvPr>
            <p:cNvPicPr>
              <a:picLocks noChangeAspect="1"/>
            </p:cNvPicPr>
            <p:nvPr/>
          </p:nvPicPr>
          <p:blipFill>
            <a:blip r:embed="rId4"/>
            <a:stretch>
              <a:fillRect/>
            </a:stretch>
          </p:blipFill>
          <p:spPr>
            <a:xfrm>
              <a:off x="-224554" y="0"/>
              <a:ext cx="3394189" cy="6858000"/>
            </a:xfrm>
            <a:prstGeom prst="rect">
              <a:avLst/>
            </a:prstGeom>
          </p:spPr>
        </p:pic>
      </p:grpSp>
    </p:spTree>
    <p:extLst>
      <p:ext uri="{BB962C8B-B14F-4D97-AF65-F5344CB8AC3E}">
        <p14:creationId xmlns:p14="http://schemas.microsoft.com/office/powerpoint/2010/main" val="2188255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DC7B-CF1D-37CB-A573-E74A83E3CEA8}"/>
              </a:ext>
            </a:extLst>
          </p:cNvPr>
          <p:cNvSpPr>
            <a:spLocks noGrp="1"/>
          </p:cNvSpPr>
          <p:nvPr>
            <p:ph type="title"/>
          </p:nvPr>
        </p:nvSpPr>
        <p:spPr/>
        <p:txBody>
          <a:bodyPr/>
          <a:lstStyle/>
          <a:p>
            <a:r>
              <a:rPr lang="en-US" dirty="0"/>
              <a:t>Does it </a:t>
            </a:r>
            <a:r>
              <a:rPr lang="en-US" i="1" dirty="0"/>
              <a:t>really</a:t>
            </a:r>
            <a:r>
              <a:rPr lang="en-US" dirty="0"/>
              <a:t> work? “Phase 2”</a:t>
            </a:r>
          </a:p>
        </p:txBody>
      </p:sp>
    </p:spTree>
    <p:extLst>
      <p:ext uri="{BB962C8B-B14F-4D97-AF65-F5344CB8AC3E}">
        <p14:creationId xmlns:p14="http://schemas.microsoft.com/office/powerpoint/2010/main" val="2402359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30AB-06A6-9943-949A-E624B710EDD9}"/>
              </a:ext>
            </a:extLst>
          </p:cNvPr>
          <p:cNvSpPr>
            <a:spLocks noGrp="1"/>
          </p:cNvSpPr>
          <p:nvPr>
            <p:ph type="title"/>
          </p:nvPr>
        </p:nvSpPr>
        <p:spPr>
          <a:xfrm>
            <a:off x="351817" y="3222"/>
            <a:ext cx="10515600" cy="1325563"/>
          </a:xfrm>
        </p:spPr>
        <p:txBody>
          <a:bodyPr/>
          <a:lstStyle/>
          <a:p>
            <a:pPr algn="ctr"/>
            <a:r>
              <a:rPr lang="en-US" dirty="0"/>
              <a:t>Correct the message</a:t>
            </a:r>
          </a:p>
        </p:txBody>
      </p:sp>
      <p:pic>
        <p:nvPicPr>
          <p:cNvPr id="3" name="Picture 2">
            <a:extLst>
              <a:ext uri="{FF2B5EF4-FFF2-40B4-BE49-F238E27FC236}">
                <a16:creationId xmlns:a16="http://schemas.microsoft.com/office/drawing/2014/main" id="{B2606522-46E8-384D-8269-EA293F8BAFCA}"/>
              </a:ext>
            </a:extLst>
          </p:cNvPr>
          <p:cNvPicPr>
            <a:picLocks noChangeAspect="1"/>
          </p:cNvPicPr>
          <p:nvPr/>
        </p:nvPicPr>
        <p:blipFill>
          <a:blip r:embed="rId3"/>
          <a:stretch>
            <a:fillRect/>
          </a:stretch>
        </p:blipFill>
        <p:spPr>
          <a:xfrm>
            <a:off x="351817" y="1641086"/>
            <a:ext cx="5901752" cy="4594524"/>
          </a:xfrm>
          <a:prstGeom prst="rect">
            <a:avLst/>
          </a:prstGeom>
        </p:spPr>
      </p:pic>
      <p:sp>
        <p:nvSpPr>
          <p:cNvPr id="5" name="TextBox 4">
            <a:extLst>
              <a:ext uri="{FF2B5EF4-FFF2-40B4-BE49-F238E27FC236}">
                <a16:creationId xmlns:a16="http://schemas.microsoft.com/office/drawing/2014/main" id="{F4EBEBE0-38E1-3643-810A-14247F5D6519}"/>
              </a:ext>
            </a:extLst>
          </p:cNvPr>
          <p:cNvSpPr txBox="1"/>
          <p:nvPr/>
        </p:nvSpPr>
        <p:spPr>
          <a:xfrm>
            <a:off x="4051905" y="6235610"/>
            <a:ext cx="2643828" cy="276999"/>
          </a:xfrm>
          <a:prstGeom prst="rect">
            <a:avLst/>
          </a:prstGeom>
          <a:noFill/>
        </p:spPr>
        <p:txBody>
          <a:bodyPr wrap="square" rtlCol="0">
            <a:spAutoFit/>
          </a:bodyPr>
          <a:lstStyle/>
          <a:p>
            <a:r>
              <a:rPr lang="en-US" sz="1200" dirty="0"/>
              <a:t>Song et al., </a:t>
            </a:r>
            <a:r>
              <a:rPr lang="en-US" sz="1200" i="1" dirty="0"/>
              <a:t>Cancer Research</a:t>
            </a:r>
            <a:r>
              <a:rPr lang="en-US" sz="1200" dirty="0"/>
              <a:t>, 2019. </a:t>
            </a:r>
          </a:p>
        </p:txBody>
      </p:sp>
      <p:pic>
        <p:nvPicPr>
          <p:cNvPr id="4" name="Picture 3">
            <a:extLst>
              <a:ext uri="{FF2B5EF4-FFF2-40B4-BE49-F238E27FC236}">
                <a16:creationId xmlns:a16="http://schemas.microsoft.com/office/drawing/2014/main" id="{A1FD97EA-8B24-F65F-7473-670BF70623BB}"/>
              </a:ext>
            </a:extLst>
          </p:cNvPr>
          <p:cNvPicPr>
            <a:picLocks noChangeAspect="1"/>
          </p:cNvPicPr>
          <p:nvPr/>
        </p:nvPicPr>
        <p:blipFill>
          <a:blip r:embed="rId4"/>
          <a:stretch>
            <a:fillRect/>
          </a:stretch>
        </p:blipFill>
        <p:spPr>
          <a:xfrm>
            <a:off x="6574971" y="1290996"/>
            <a:ext cx="5453286" cy="4840514"/>
          </a:xfrm>
          <a:prstGeom prst="rect">
            <a:avLst/>
          </a:prstGeom>
        </p:spPr>
      </p:pic>
      <p:sp>
        <p:nvSpPr>
          <p:cNvPr id="6" name="Rectangle 5">
            <a:extLst>
              <a:ext uri="{FF2B5EF4-FFF2-40B4-BE49-F238E27FC236}">
                <a16:creationId xmlns:a16="http://schemas.microsoft.com/office/drawing/2014/main" id="{FD2AA5F0-4D06-3609-4EFB-DFBEE1CA937D}"/>
              </a:ext>
            </a:extLst>
          </p:cNvPr>
          <p:cNvSpPr/>
          <p:nvPr/>
        </p:nvSpPr>
        <p:spPr>
          <a:xfrm>
            <a:off x="6574970" y="1671086"/>
            <a:ext cx="111760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0" name="Rectangle 9">
            <a:extLst>
              <a:ext uri="{FF2B5EF4-FFF2-40B4-BE49-F238E27FC236}">
                <a16:creationId xmlns:a16="http://schemas.microsoft.com/office/drawing/2014/main" id="{E3EA0C8C-5844-D92C-3665-92ABDA6F4FA8}"/>
              </a:ext>
            </a:extLst>
          </p:cNvPr>
          <p:cNvSpPr/>
          <p:nvPr/>
        </p:nvSpPr>
        <p:spPr>
          <a:xfrm>
            <a:off x="7758804" y="2060187"/>
            <a:ext cx="108397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1" name="Rectangle 10">
            <a:extLst>
              <a:ext uri="{FF2B5EF4-FFF2-40B4-BE49-F238E27FC236}">
                <a16:creationId xmlns:a16="http://schemas.microsoft.com/office/drawing/2014/main" id="{AC847DFB-0F62-8944-821A-6F8570D02587}"/>
              </a:ext>
            </a:extLst>
          </p:cNvPr>
          <p:cNvSpPr/>
          <p:nvPr/>
        </p:nvSpPr>
        <p:spPr>
          <a:xfrm>
            <a:off x="8961148" y="2302203"/>
            <a:ext cx="1185942"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2" name="Rectangle 11">
            <a:extLst>
              <a:ext uri="{FF2B5EF4-FFF2-40B4-BE49-F238E27FC236}">
                <a16:creationId xmlns:a16="http://schemas.microsoft.com/office/drawing/2014/main" id="{E205ED6B-C479-2B41-C649-01662C6D8012}"/>
              </a:ext>
            </a:extLst>
          </p:cNvPr>
          <p:cNvSpPr/>
          <p:nvPr/>
        </p:nvSpPr>
        <p:spPr>
          <a:xfrm>
            <a:off x="10104760" y="2693603"/>
            <a:ext cx="112419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3" name="Rectangle 12">
            <a:extLst>
              <a:ext uri="{FF2B5EF4-FFF2-40B4-BE49-F238E27FC236}">
                <a16:creationId xmlns:a16="http://schemas.microsoft.com/office/drawing/2014/main" id="{FF809333-16DE-1446-E886-A530D375164D}"/>
              </a:ext>
            </a:extLst>
          </p:cNvPr>
          <p:cNvSpPr/>
          <p:nvPr/>
        </p:nvSpPr>
        <p:spPr>
          <a:xfrm>
            <a:off x="11094819" y="2928453"/>
            <a:ext cx="982912"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5" name="TextBox 14">
            <a:extLst>
              <a:ext uri="{FF2B5EF4-FFF2-40B4-BE49-F238E27FC236}">
                <a16:creationId xmlns:a16="http://schemas.microsoft.com/office/drawing/2014/main" id="{AE9318EF-0683-CA2A-2D5E-E5C953B0F2AD}"/>
              </a:ext>
            </a:extLst>
          </p:cNvPr>
          <p:cNvSpPr txBox="1"/>
          <p:nvPr/>
        </p:nvSpPr>
        <p:spPr>
          <a:xfrm>
            <a:off x="8961148" y="4760686"/>
            <a:ext cx="67633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AKT1</a:t>
            </a:r>
          </a:p>
          <a:p>
            <a:r>
              <a:rPr lang="en-US" dirty="0"/>
              <a:t> </a:t>
            </a:r>
          </a:p>
        </p:txBody>
      </p:sp>
    </p:spTree>
    <p:extLst>
      <p:ext uri="{BB962C8B-B14F-4D97-AF65-F5344CB8AC3E}">
        <p14:creationId xmlns:p14="http://schemas.microsoft.com/office/powerpoint/2010/main" val="1880517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094C2E-116F-0240-B5BF-460426811D37}"/>
              </a:ext>
            </a:extLst>
          </p:cNvPr>
          <p:cNvSpPr txBox="1"/>
          <p:nvPr/>
        </p:nvSpPr>
        <p:spPr>
          <a:xfrm>
            <a:off x="1422400" y="1536174"/>
            <a:ext cx="9347200" cy="3877985"/>
          </a:xfrm>
          <a:prstGeom prst="rect">
            <a:avLst/>
          </a:prstGeom>
          <a:noFill/>
        </p:spPr>
        <p:txBody>
          <a:bodyPr wrap="square" rtlCol="0">
            <a:spAutoFit/>
          </a:bodyPr>
          <a:lstStyle/>
          <a:p>
            <a:pPr algn="ctr"/>
            <a:r>
              <a:rPr lang="en-US" sz="5400" b="1" dirty="0">
                <a:latin typeface="Arial" panose="020B0604020202020204" pitchFamily="34" charset="0"/>
                <a:ea typeface="Helvetica Neue" charset="0"/>
                <a:cs typeface="Arial" panose="020B0604020202020204" pitchFamily="34" charset="0"/>
              </a:rPr>
              <a:t>AIM Proteus</a:t>
            </a:r>
          </a:p>
          <a:p>
            <a:pPr algn="ctr"/>
            <a:endParaRPr lang="en-US" sz="4800" b="1" dirty="0">
              <a:solidFill>
                <a:schemeClr val="bg2">
                  <a:lumMod val="20000"/>
                  <a:lumOff val="80000"/>
                </a:schemeClr>
              </a:solidFill>
              <a:latin typeface="+mj-lt"/>
              <a:ea typeface="Helvetica Neue" charset="0"/>
              <a:cs typeface="Helvetica Neue" charset="0"/>
            </a:endParaRPr>
          </a:p>
          <a:p>
            <a:pPr algn="ctr"/>
            <a:endParaRPr lang="en-US" sz="4800" b="1" dirty="0">
              <a:solidFill>
                <a:schemeClr val="bg2">
                  <a:lumMod val="20000"/>
                  <a:lumOff val="80000"/>
                </a:schemeClr>
              </a:solidFill>
              <a:latin typeface="Arial" panose="020B0604020202020204" pitchFamily="34" charset="0"/>
              <a:ea typeface="Helvetica Neue" charset="0"/>
              <a:cs typeface="Arial" panose="020B0604020202020204" pitchFamily="34" charset="0"/>
            </a:endParaRPr>
          </a:p>
          <a:p>
            <a:pPr algn="ctr"/>
            <a:r>
              <a:rPr lang="en-US" sz="4800" b="1" dirty="0">
                <a:latin typeface="Arial" panose="020B0604020202020204" pitchFamily="34" charset="0"/>
                <a:ea typeface="Helvetica Neue" charset="0"/>
                <a:cs typeface="Arial" panose="020B0604020202020204" pitchFamily="34" charset="0"/>
              </a:rPr>
              <a:t>A</a:t>
            </a:r>
            <a:r>
              <a:rPr lang="en-US" sz="4800" b="1" dirty="0">
                <a:solidFill>
                  <a:srgbClr val="5E9CAF"/>
                </a:solidFill>
                <a:latin typeface="Arial" panose="020B0604020202020204" pitchFamily="34" charset="0"/>
                <a:ea typeface="Helvetica Neue" charset="0"/>
                <a:cs typeface="Arial" panose="020B0604020202020204" pitchFamily="34" charset="0"/>
              </a:rPr>
              <a:t>KT</a:t>
            </a:r>
            <a:r>
              <a:rPr lang="en-US" sz="4800" b="1" dirty="0">
                <a:solidFill>
                  <a:schemeClr val="bg2">
                    <a:lumMod val="60000"/>
                    <a:lumOff val="40000"/>
                  </a:schemeClr>
                </a:solidFill>
                <a:latin typeface="Arial" panose="020B0604020202020204" pitchFamily="34" charset="0"/>
                <a:ea typeface="Helvetica Neue" charset="0"/>
                <a:cs typeface="Arial" panose="020B0604020202020204" pitchFamily="34" charset="0"/>
              </a:rPr>
              <a:t> </a:t>
            </a:r>
            <a:r>
              <a:rPr lang="en-US" sz="4800" b="1" dirty="0">
                <a:latin typeface="Arial" panose="020B0604020202020204" pitchFamily="34" charset="0"/>
                <a:ea typeface="Helvetica Neue" charset="0"/>
                <a:cs typeface="Arial" panose="020B0604020202020204" pitchFamily="34" charset="0"/>
              </a:rPr>
              <a:t>I</a:t>
            </a:r>
            <a:r>
              <a:rPr lang="en-US" sz="4800" b="1" dirty="0">
                <a:solidFill>
                  <a:srgbClr val="5E9CAF"/>
                </a:solidFill>
                <a:latin typeface="Arial" panose="020B0604020202020204" pitchFamily="34" charset="0"/>
                <a:ea typeface="Helvetica Neue" charset="0"/>
                <a:cs typeface="Arial" panose="020B0604020202020204" pitchFamily="34" charset="0"/>
              </a:rPr>
              <a:t>nhibitor</a:t>
            </a:r>
            <a:r>
              <a:rPr lang="en-US" sz="4800" b="1" dirty="0">
                <a:solidFill>
                  <a:schemeClr val="bg2">
                    <a:lumMod val="60000"/>
                    <a:lumOff val="40000"/>
                  </a:schemeClr>
                </a:solidFill>
                <a:latin typeface="Arial" panose="020B0604020202020204" pitchFamily="34" charset="0"/>
                <a:ea typeface="Helvetica Neue" charset="0"/>
                <a:cs typeface="Arial" panose="020B0604020202020204" pitchFamily="34" charset="0"/>
              </a:rPr>
              <a:t> </a:t>
            </a:r>
            <a:r>
              <a:rPr lang="en-US" sz="4800" b="1" dirty="0">
                <a:latin typeface="Arial" panose="020B0604020202020204" pitchFamily="34" charset="0"/>
                <a:ea typeface="Helvetica Neue" charset="0"/>
                <a:cs typeface="Arial" panose="020B0604020202020204" pitchFamily="34" charset="0"/>
              </a:rPr>
              <a:t>M</a:t>
            </a:r>
            <a:r>
              <a:rPr lang="en-US" sz="4800" b="1" dirty="0">
                <a:solidFill>
                  <a:srgbClr val="5E9CAF"/>
                </a:solidFill>
                <a:latin typeface="Arial" panose="020B0604020202020204" pitchFamily="34" charset="0"/>
                <a:ea typeface="Helvetica Neue" charset="0"/>
                <a:cs typeface="Arial" panose="020B0604020202020204" pitchFamily="34" charset="0"/>
              </a:rPr>
              <a:t>iransertib in</a:t>
            </a:r>
            <a:r>
              <a:rPr lang="en-US" sz="4800" b="1" dirty="0">
                <a:solidFill>
                  <a:schemeClr val="bg2">
                    <a:lumMod val="60000"/>
                    <a:lumOff val="40000"/>
                  </a:schemeClr>
                </a:solidFill>
                <a:latin typeface="Arial" panose="020B0604020202020204" pitchFamily="34" charset="0"/>
                <a:ea typeface="Helvetica Neue" charset="0"/>
                <a:cs typeface="Arial" panose="020B0604020202020204" pitchFamily="34" charset="0"/>
              </a:rPr>
              <a:t> </a:t>
            </a:r>
            <a:r>
              <a:rPr lang="en-US" sz="4800" b="1" dirty="0">
                <a:latin typeface="Arial" panose="020B0604020202020204" pitchFamily="34" charset="0"/>
                <a:ea typeface="Helvetica Neue" charset="0"/>
                <a:cs typeface="Arial" panose="020B0604020202020204" pitchFamily="34" charset="0"/>
              </a:rPr>
              <a:t>Proteus</a:t>
            </a:r>
            <a:r>
              <a:rPr lang="en-US" sz="4800" b="1" dirty="0">
                <a:solidFill>
                  <a:schemeClr val="bg2">
                    <a:lumMod val="60000"/>
                    <a:lumOff val="40000"/>
                  </a:schemeClr>
                </a:solidFill>
                <a:latin typeface="Arial" panose="020B0604020202020204" pitchFamily="34" charset="0"/>
                <a:ea typeface="Helvetica Neue" charset="0"/>
                <a:cs typeface="Arial" panose="020B0604020202020204" pitchFamily="34" charset="0"/>
              </a:rPr>
              <a:t> </a:t>
            </a:r>
            <a:r>
              <a:rPr lang="en-US" sz="4800" b="1" dirty="0">
                <a:solidFill>
                  <a:srgbClr val="5E9CAF"/>
                </a:solidFill>
                <a:latin typeface="Arial" panose="020B0604020202020204" pitchFamily="34" charset="0"/>
                <a:ea typeface="Helvetica Neue" charset="0"/>
                <a:cs typeface="Arial" panose="020B0604020202020204" pitchFamily="34" charset="0"/>
              </a:rPr>
              <a:t>Syndrome</a:t>
            </a:r>
            <a:endParaRPr lang="en-US" sz="4800" b="1" kern="1200" baseline="0" dirty="0">
              <a:solidFill>
                <a:srgbClr val="5E9CAF"/>
              </a:solidFill>
              <a:effectLst/>
              <a:latin typeface="Arial" panose="020B0604020202020204" pitchFamily="34" charset="0"/>
              <a:ea typeface="Helvetica Neue" charset="0"/>
              <a:cs typeface="Arial" panose="020B0604020202020204" pitchFamily="34" charset="0"/>
            </a:endParaRPr>
          </a:p>
        </p:txBody>
      </p:sp>
      <p:sp>
        <p:nvSpPr>
          <p:cNvPr id="8" name="Rectangle 7">
            <a:extLst>
              <a:ext uri="{FF2B5EF4-FFF2-40B4-BE49-F238E27FC236}">
                <a16:creationId xmlns:a16="http://schemas.microsoft.com/office/drawing/2014/main" id="{00AA46B8-A916-D944-827B-50BACE3B55AC}"/>
              </a:ext>
            </a:extLst>
          </p:cNvPr>
          <p:cNvSpPr/>
          <p:nvPr/>
        </p:nvSpPr>
        <p:spPr>
          <a:xfrm>
            <a:off x="2743200" y="3083156"/>
            <a:ext cx="6510528" cy="45719"/>
          </a:xfrm>
          <a:prstGeom prst="rect">
            <a:avLst/>
          </a:prstGeom>
          <a:solidFill>
            <a:srgbClr val="5E9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E9CAF"/>
              </a:solidFill>
            </a:endParaRPr>
          </a:p>
        </p:txBody>
      </p:sp>
    </p:spTree>
    <p:extLst>
      <p:ext uri="{BB962C8B-B14F-4D97-AF65-F5344CB8AC3E}">
        <p14:creationId xmlns:p14="http://schemas.microsoft.com/office/powerpoint/2010/main" val="334855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1F6D-9C84-2EFC-B5FC-81E556A12A21}"/>
              </a:ext>
            </a:extLst>
          </p:cNvPr>
          <p:cNvSpPr>
            <a:spLocks noGrp="1"/>
          </p:cNvSpPr>
          <p:nvPr>
            <p:ph type="title"/>
          </p:nvPr>
        </p:nvSpPr>
        <p:spPr/>
        <p:txBody>
          <a:bodyPr/>
          <a:lstStyle/>
          <a:p>
            <a:r>
              <a:rPr lang="en-US" dirty="0"/>
              <a:t>Big picture…</a:t>
            </a:r>
          </a:p>
        </p:txBody>
      </p:sp>
      <p:sp>
        <p:nvSpPr>
          <p:cNvPr id="3" name="Content Placeholder 2">
            <a:extLst>
              <a:ext uri="{FF2B5EF4-FFF2-40B4-BE49-F238E27FC236}">
                <a16:creationId xmlns:a16="http://schemas.microsoft.com/office/drawing/2014/main" id="{32BECCF2-9DC1-AECF-FB33-6A00F58C4CEA}"/>
              </a:ext>
            </a:extLst>
          </p:cNvPr>
          <p:cNvSpPr>
            <a:spLocks noGrp="1"/>
          </p:cNvSpPr>
          <p:nvPr>
            <p:ph idx="1"/>
          </p:nvPr>
        </p:nvSpPr>
        <p:spPr/>
        <p:txBody>
          <a:bodyPr/>
          <a:lstStyle/>
          <a:p>
            <a:r>
              <a:rPr lang="en-US" dirty="0"/>
              <a:t>Everyone on the study receives miransertib for 4 years</a:t>
            </a:r>
          </a:p>
          <a:p>
            <a:endParaRPr lang="en-US" dirty="0"/>
          </a:p>
          <a:p>
            <a:r>
              <a:rPr lang="en-US" dirty="0"/>
              <a:t>Frequent monitoring by doctor visits at NIH and blood work for safety, especially in the first year</a:t>
            </a:r>
          </a:p>
          <a:p>
            <a:endParaRPr lang="en-US" dirty="0"/>
          </a:p>
          <a:p>
            <a:r>
              <a:rPr lang="en-US" dirty="0"/>
              <a:t>Every 6 months are many tests and surveys to track Proteus syndrome</a:t>
            </a:r>
          </a:p>
          <a:p>
            <a:pPr lvl="1"/>
            <a:r>
              <a:rPr lang="en-US" dirty="0"/>
              <a:t>blood work, imaging (Xray/CT/MRI/photography), breathing and walking tests, questionnaires, and others.</a:t>
            </a:r>
          </a:p>
        </p:txBody>
      </p:sp>
    </p:spTree>
    <p:extLst>
      <p:ext uri="{BB962C8B-B14F-4D97-AF65-F5344CB8AC3E}">
        <p14:creationId xmlns:p14="http://schemas.microsoft.com/office/powerpoint/2010/main" val="2391481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40CD-55ED-4149-BDBF-9EE02B35FF34}"/>
              </a:ext>
            </a:extLst>
          </p:cNvPr>
          <p:cNvSpPr>
            <a:spLocks noGrp="1"/>
          </p:cNvSpPr>
          <p:nvPr>
            <p:ph type="title"/>
          </p:nvPr>
        </p:nvSpPr>
        <p:spPr>
          <a:xfrm>
            <a:off x="319314" y="117180"/>
            <a:ext cx="11671928" cy="1113681"/>
          </a:xfrm>
        </p:spPr>
        <p:txBody>
          <a:bodyPr>
            <a:normAutofit/>
          </a:bodyPr>
          <a:lstStyle/>
          <a:p>
            <a:r>
              <a:rPr lang="en-US" dirty="0"/>
              <a:t>How is this study seeing if miransertib works?</a:t>
            </a:r>
          </a:p>
        </p:txBody>
      </p:sp>
      <p:sp>
        <p:nvSpPr>
          <p:cNvPr id="3" name="Content Placeholder 2">
            <a:extLst>
              <a:ext uri="{FF2B5EF4-FFF2-40B4-BE49-F238E27FC236}">
                <a16:creationId xmlns:a16="http://schemas.microsoft.com/office/drawing/2014/main" id="{E0EEF1FE-2BE2-A14A-8E30-B1A2665AE985}"/>
              </a:ext>
            </a:extLst>
          </p:cNvPr>
          <p:cNvSpPr>
            <a:spLocks noGrp="1"/>
          </p:cNvSpPr>
          <p:nvPr>
            <p:ph idx="1"/>
          </p:nvPr>
        </p:nvSpPr>
        <p:spPr>
          <a:xfrm>
            <a:off x="200758" y="1240572"/>
            <a:ext cx="11790484" cy="5392963"/>
          </a:xfrm>
        </p:spPr>
        <p:txBody>
          <a:bodyPr anchor="ctr">
            <a:normAutofit/>
          </a:bodyPr>
          <a:lstStyle/>
          <a:p>
            <a:r>
              <a:rPr lang="en-US" dirty="0"/>
              <a:t>Photos of CCTN to see if it continues to grow</a:t>
            </a:r>
          </a:p>
          <a:p>
            <a:pPr marL="0" indent="0">
              <a:buNone/>
            </a:pPr>
            <a:endParaRPr lang="en-US" dirty="0"/>
          </a:p>
          <a:p>
            <a:r>
              <a:rPr lang="en-US" dirty="0"/>
              <a:t>Questionnaires about Proteus syndrome affects life and function</a:t>
            </a:r>
          </a:p>
          <a:p>
            <a:pPr marL="0" indent="0">
              <a:buNone/>
            </a:pPr>
            <a:endParaRPr lang="en-US" dirty="0"/>
          </a:p>
          <a:p>
            <a:r>
              <a:rPr lang="en-US" dirty="0"/>
              <a:t>Compare images from start of treatment to those on treatment overtime</a:t>
            </a:r>
          </a:p>
          <a:p>
            <a:pPr marL="0" indent="0">
              <a:buNone/>
            </a:pPr>
            <a:endParaRPr lang="en-US" dirty="0"/>
          </a:p>
          <a:p>
            <a:r>
              <a:rPr lang="en-US" dirty="0"/>
              <a:t>Compare labs like D-dimer to see if this improves on treatment</a:t>
            </a:r>
          </a:p>
        </p:txBody>
      </p:sp>
    </p:spTree>
    <p:extLst>
      <p:ext uri="{BB962C8B-B14F-4D97-AF65-F5344CB8AC3E}">
        <p14:creationId xmlns:p14="http://schemas.microsoft.com/office/powerpoint/2010/main" val="384017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853"/>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FB3A531-7E66-7740-B872-ABDEE24D9DD3}"/>
              </a:ext>
            </a:extLst>
          </p:cNvPr>
          <p:cNvSpPr txBox="1">
            <a:spLocks/>
          </p:cNvSpPr>
          <p:nvPr/>
        </p:nvSpPr>
        <p:spPr>
          <a:xfrm>
            <a:off x="576071" y="350520"/>
            <a:ext cx="11039858" cy="13563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26BEB0"/>
                </a:solidFill>
                <a:latin typeface="Arial" panose="020B0604020202020204" pitchFamily="34" charset="0"/>
                <a:cs typeface="Arial" panose="020B0604020202020204" pitchFamily="34" charset="0"/>
              </a:rPr>
              <a:t>Eligibility – Who can participate?</a:t>
            </a:r>
          </a:p>
        </p:txBody>
      </p:sp>
      <p:sp>
        <p:nvSpPr>
          <p:cNvPr id="5" name="Content Placeholder 1">
            <a:extLst>
              <a:ext uri="{FF2B5EF4-FFF2-40B4-BE49-F238E27FC236}">
                <a16:creationId xmlns:a16="http://schemas.microsoft.com/office/drawing/2014/main" id="{A15F9820-E777-E349-BEE1-995704FD2FB9}"/>
              </a:ext>
            </a:extLst>
          </p:cNvPr>
          <p:cNvSpPr txBox="1">
            <a:spLocks/>
          </p:cNvSpPr>
          <p:nvPr/>
        </p:nvSpPr>
        <p:spPr>
          <a:xfrm>
            <a:off x="576070" y="1578279"/>
            <a:ext cx="11234289" cy="47780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solidFill>
                <a:schemeClr val="bg1"/>
              </a:solidFill>
            </a:endParaRPr>
          </a:p>
        </p:txBody>
      </p:sp>
      <p:graphicFrame>
        <p:nvGraphicFramePr>
          <p:cNvPr id="2" name="Diagram 1">
            <a:extLst>
              <a:ext uri="{FF2B5EF4-FFF2-40B4-BE49-F238E27FC236}">
                <a16:creationId xmlns:a16="http://schemas.microsoft.com/office/drawing/2014/main" id="{A3195A6A-439D-A14A-ADF1-59ECDFBD9BA0}"/>
              </a:ext>
            </a:extLst>
          </p:cNvPr>
          <p:cNvGraphicFramePr/>
          <p:nvPr>
            <p:extLst>
              <p:ext uri="{D42A27DB-BD31-4B8C-83A1-F6EECF244321}">
                <p14:modId xmlns:p14="http://schemas.microsoft.com/office/powerpoint/2010/main" val="1173969230"/>
              </p:ext>
            </p:extLst>
          </p:nvPr>
        </p:nvGraphicFramePr>
        <p:xfrm>
          <a:off x="1254400" y="2110341"/>
          <a:ext cx="8476035" cy="349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5451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853"/>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3708F1C-8520-3F4E-97D6-F4B71D60280B}"/>
              </a:ext>
            </a:extLst>
          </p:cNvPr>
          <p:cNvSpPr txBox="1">
            <a:spLocks/>
          </p:cNvSpPr>
          <p:nvPr/>
        </p:nvSpPr>
        <p:spPr>
          <a:xfrm>
            <a:off x="576071" y="350520"/>
            <a:ext cx="11039858" cy="13563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26BEB0"/>
                </a:solidFill>
                <a:latin typeface="Arial" panose="020B0604020202020204" pitchFamily="34" charset="0"/>
                <a:cs typeface="Arial" panose="020B0604020202020204" pitchFamily="34" charset="0"/>
              </a:rPr>
              <a:t>Dosing </a:t>
            </a:r>
          </a:p>
        </p:txBody>
      </p:sp>
      <p:sp>
        <p:nvSpPr>
          <p:cNvPr id="7" name="Content Placeholder 1">
            <a:extLst>
              <a:ext uri="{FF2B5EF4-FFF2-40B4-BE49-F238E27FC236}">
                <a16:creationId xmlns:a16="http://schemas.microsoft.com/office/drawing/2014/main" id="{D0397968-53F2-6042-958D-E5B2A69088C6}"/>
              </a:ext>
            </a:extLst>
          </p:cNvPr>
          <p:cNvSpPr txBox="1">
            <a:spLocks/>
          </p:cNvSpPr>
          <p:nvPr/>
        </p:nvSpPr>
        <p:spPr>
          <a:xfrm>
            <a:off x="576071" y="1813560"/>
            <a:ext cx="11039858" cy="43628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600" dirty="0">
                <a:solidFill>
                  <a:schemeClr val="bg1"/>
                </a:solidFill>
              </a:rPr>
              <a:t>Daily pill </a:t>
            </a:r>
          </a:p>
          <a:p>
            <a:pPr marL="800100" lvl="1" indent="-342900" algn="l">
              <a:buFont typeface="Arial" panose="020B0604020202020204" pitchFamily="34" charset="0"/>
              <a:buChar char="•"/>
            </a:pPr>
            <a:r>
              <a:rPr lang="en-US" sz="3200" dirty="0">
                <a:solidFill>
                  <a:schemeClr val="bg1"/>
                </a:solidFill>
              </a:rPr>
              <a:t>If you cannot swallow pills, there may be other ways to take miransertib </a:t>
            </a:r>
          </a:p>
          <a:p>
            <a:pPr marL="342900" indent="-342900" algn="l">
              <a:buFont typeface="Arial" panose="020B0604020202020204" pitchFamily="34" charset="0"/>
              <a:buChar char="•"/>
            </a:pPr>
            <a:r>
              <a:rPr lang="en-US" sz="3600" dirty="0">
                <a:solidFill>
                  <a:schemeClr val="bg1"/>
                </a:solidFill>
              </a:rPr>
              <a:t>“Cycles” = 28 days (4 weeks) </a:t>
            </a:r>
          </a:p>
          <a:p>
            <a:pPr marL="342900" indent="-342900" algn="l">
              <a:buFont typeface="Arial" panose="020B0604020202020204" pitchFamily="34" charset="0"/>
              <a:buChar char="•"/>
            </a:pPr>
            <a:r>
              <a:rPr lang="en-US" sz="3600" dirty="0">
                <a:solidFill>
                  <a:schemeClr val="bg1"/>
                </a:solidFill>
              </a:rPr>
              <a:t>Cycle dosing </a:t>
            </a:r>
          </a:p>
          <a:p>
            <a:pPr marL="800100" lvl="1" indent="-342900" algn="l">
              <a:buFont typeface="Arial" panose="020B0604020202020204" pitchFamily="34" charset="0"/>
              <a:buChar char="•"/>
            </a:pPr>
            <a:r>
              <a:rPr lang="en-US" sz="2800" dirty="0">
                <a:solidFill>
                  <a:schemeClr val="bg1"/>
                </a:solidFill>
              </a:rPr>
              <a:t>First 3 cycles = 15 mg/m</a:t>
            </a:r>
            <a:r>
              <a:rPr lang="en-US" sz="2800" baseline="30000" dirty="0">
                <a:solidFill>
                  <a:schemeClr val="bg1"/>
                </a:solidFill>
              </a:rPr>
              <a:t>2</a:t>
            </a:r>
          </a:p>
          <a:p>
            <a:pPr marL="800100" lvl="1" indent="-342900" algn="l">
              <a:buFont typeface="Arial" panose="020B0604020202020204" pitchFamily="34" charset="0"/>
              <a:buChar char="•"/>
            </a:pPr>
            <a:r>
              <a:rPr lang="en-US" sz="2800" dirty="0">
                <a:solidFill>
                  <a:schemeClr val="bg1"/>
                </a:solidFill>
              </a:rPr>
              <a:t>Cycle 4 until end = 25 mg/m</a:t>
            </a:r>
            <a:r>
              <a:rPr lang="en-US" sz="2800" baseline="30000" dirty="0">
                <a:solidFill>
                  <a:schemeClr val="bg1"/>
                </a:solidFill>
              </a:rPr>
              <a:t>2</a:t>
            </a:r>
          </a:p>
        </p:txBody>
      </p:sp>
    </p:spTree>
    <p:extLst>
      <p:ext uri="{BB962C8B-B14F-4D97-AF65-F5344CB8AC3E}">
        <p14:creationId xmlns:p14="http://schemas.microsoft.com/office/powerpoint/2010/main" val="3833371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853"/>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7EAAF74-38E3-4A41-B7D5-2F00BB22C817}"/>
              </a:ext>
            </a:extLst>
          </p:cNvPr>
          <p:cNvSpPr txBox="1">
            <a:spLocks/>
          </p:cNvSpPr>
          <p:nvPr/>
        </p:nvSpPr>
        <p:spPr>
          <a:xfrm>
            <a:off x="576071" y="350520"/>
            <a:ext cx="11039858" cy="13563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26BEB0"/>
                </a:solidFill>
                <a:latin typeface="Arial" panose="020B0604020202020204" pitchFamily="34" charset="0"/>
                <a:cs typeface="Arial" panose="020B0604020202020204" pitchFamily="34" charset="0"/>
              </a:rPr>
              <a:t>Trial Timeline </a:t>
            </a:r>
          </a:p>
        </p:txBody>
      </p:sp>
      <p:sp>
        <p:nvSpPr>
          <p:cNvPr id="6" name="Content Placeholder 1">
            <a:extLst>
              <a:ext uri="{FF2B5EF4-FFF2-40B4-BE49-F238E27FC236}">
                <a16:creationId xmlns:a16="http://schemas.microsoft.com/office/drawing/2014/main" id="{DEBFE5A7-99F1-1E48-9213-452C3D8B9D6F}"/>
              </a:ext>
            </a:extLst>
          </p:cNvPr>
          <p:cNvSpPr txBox="1">
            <a:spLocks/>
          </p:cNvSpPr>
          <p:nvPr/>
        </p:nvSpPr>
        <p:spPr>
          <a:xfrm>
            <a:off x="576071" y="1813560"/>
            <a:ext cx="11039858" cy="43628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endParaRPr lang="en-US" sz="4000" b="1" dirty="0">
              <a:solidFill>
                <a:schemeClr val="bg1"/>
              </a:solidFill>
            </a:endParaRPr>
          </a:p>
        </p:txBody>
      </p:sp>
      <p:cxnSp>
        <p:nvCxnSpPr>
          <p:cNvPr id="3" name="Straight Arrow Connector 2">
            <a:extLst>
              <a:ext uri="{FF2B5EF4-FFF2-40B4-BE49-F238E27FC236}">
                <a16:creationId xmlns:a16="http://schemas.microsoft.com/office/drawing/2014/main" id="{E578B64E-546F-C949-B86E-E830396B0812}"/>
              </a:ext>
            </a:extLst>
          </p:cNvPr>
          <p:cNvCxnSpPr>
            <a:stCxn id="6" idx="1"/>
          </p:cNvCxnSpPr>
          <p:nvPr/>
        </p:nvCxnSpPr>
        <p:spPr>
          <a:xfrm>
            <a:off x="576070" y="3994996"/>
            <a:ext cx="109728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B21DBC5-2A63-6547-B5D5-463218AE9252}"/>
              </a:ext>
            </a:extLst>
          </p:cNvPr>
          <p:cNvSpPr txBox="1"/>
          <p:nvPr/>
        </p:nvSpPr>
        <p:spPr>
          <a:xfrm>
            <a:off x="875255" y="4293710"/>
            <a:ext cx="1138453" cy="369332"/>
          </a:xfrm>
          <a:prstGeom prst="rect">
            <a:avLst/>
          </a:prstGeom>
          <a:noFill/>
        </p:spPr>
        <p:txBody>
          <a:bodyPr wrap="none" rtlCol="0">
            <a:spAutoFit/>
          </a:bodyPr>
          <a:lstStyle/>
          <a:p>
            <a:r>
              <a:rPr lang="en-US" dirty="0">
                <a:solidFill>
                  <a:schemeClr val="bg1"/>
                </a:solidFill>
              </a:rPr>
              <a:t>June 2022</a:t>
            </a:r>
          </a:p>
        </p:txBody>
      </p:sp>
      <p:sp>
        <p:nvSpPr>
          <p:cNvPr id="7" name="Down Arrow Callout 6">
            <a:extLst>
              <a:ext uri="{FF2B5EF4-FFF2-40B4-BE49-F238E27FC236}">
                <a16:creationId xmlns:a16="http://schemas.microsoft.com/office/drawing/2014/main" id="{C4429FBB-A4C5-0F4C-8080-4184FC23B20A}"/>
              </a:ext>
            </a:extLst>
          </p:cNvPr>
          <p:cNvSpPr/>
          <p:nvPr/>
        </p:nvSpPr>
        <p:spPr>
          <a:xfrm>
            <a:off x="576070" y="2612932"/>
            <a:ext cx="1736824" cy="114405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Trial begins enrollment </a:t>
            </a:r>
          </a:p>
        </p:txBody>
      </p:sp>
      <p:sp>
        <p:nvSpPr>
          <p:cNvPr id="8" name="TextBox 7">
            <a:extLst>
              <a:ext uri="{FF2B5EF4-FFF2-40B4-BE49-F238E27FC236}">
                <a16:creationId xmlns:a16="http://schemas.microsoft.com/office/drawing/2014/main" id="{8C5F84A4-9222-404E-BCEF-A20A2D666C3C}"/>
              </a:ext>
            </a:extLst>
          </p:cNvPr>
          <p:cNvSpPr txBox="1"/>
          <p:nvPr/>
        </p:nvSpPr>
        <p:spPr>
          <a:xfrm>
            <a:off x="3829158" y="4325591"/>
            <a:ext cx="1138453" cy="369332"/>
          </a:xfrm>
          <a:prstGeom prst="rect">
            <a:avLst/>
          </a:prstGeom>
          <a:noFill/>
        </p:spPr>
        <p:txBody>
          <a:bodyPr wrap="none" rtlCol="0">
            <a:spAutoFit/>
          </a:bodyPr>
          <a:lstStyle/>
          <a:p>
            <a:r>
              <a:rPr lang="en-US" dirty="0">
                <a:solidFill>
                  <a:schemeClr val="bg1"/>
                </a:solidFill>
              </a:rPr>
              <a:t>June 2024</a:t>
            </a:r>
          </a:p>
        </p:txBody>
      </p:sp>
      <p:sp>
        <p:nvSpPr>
          <p:cNvPr id="9" name="Down Arrow Callout 8">
            <a:extLst>
              <a:ext uri="{FF2B5EF4-FFF2-40B4-BE49-F238E27FC236}">
                <a16:creationId xmlns:a16="http://schemas.microsoft.com/office/drawing/2014/main" id="{598E0CF0-454F-1949-80EA-05918349BA6D}"/>
              </a:ext>
            </a:extLst>
          </p:cNvPr>
          <p:cNvSpPr/>
          <p:nvPr/>
        </p:nvSpPr>
        <p:spPr>
          <a:xfrm>
            <a:off x="3529972" y="2612932"/>
            <a:ext cx="1736824" cy="114405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Expected to end enrollment</a:t>
            </a:r>
          </a:p>
        </p:txBody>
      </p:sp>
      <p:sp>
        <p:nvSpPr>
          <p:cNvPr id="10" name="TextBox 9">
            <a:extLst>
              <a:ext uri="{FF2B5EF4-FFF2-40B4-BE49-F238E27FC236}">
                <a16:creationId xmlns:a16="http://schemas.microsoft.com/office/drawing/2014/main" id="{DE2790C2-ACC2-7F47-82BD-939E4BA6CC33}"/>
              </a:ext>
            </a:extLst>
          </p:cNvPr>
          <p:cNvSpPr txBox="1"/>
          <p:nvPr/>
        </p:nvSpPr>
        <p:spPr>
          <a:xfrm>
            <a:off x="9199495" y="4325591"/>
            <a:ext cx="1138453" cy="369332"/>
          </a:xfrm>
          <a:prstGeom prst="rect">
            <a:avLst/>
          </a:prstGeom>
          <a:noFill/>
        </p:spPr>
        <p:txBody>
          <a:bodyPr wrap="none" rtlCol="0">
            <a:spAutoFit/>
          </a:bodyPr>
          <a:lstStyle/>
          <a:p>
            <a:r>
              <a:rPr lang="en-US" dirty="0">
                <a:solidFill>
                  <a:schemeClr val="bg1"/>
                </a:solidFill>
              </a:rPr>
              <a:t>June 2028</a:t>
            </a:r>
          </a:p>
        </p:txBody>
      </p:sp>
      <p:sp>
        <p:nvSpPr>
          <p:cNvPr id="11" name="Down Arrow Callout 10">
            <a:extLst>
              <a:ext uri="{FF2B5EF4-FFF2-40B4-BE49-F238E27FC236}">
                <a16:creationId xmlns:a16="http://schemas.microsoft.com/office/drawing/2014/main" id="{BD0DB3C0-5F71-A749-895C-BA82787FC7ED}"/>
              </a:ext>
            </a:extLst>
          </p:cNvPr>
          <p:cNvSpPr/>
          <p:nvPr/>
        </p:nvSpPr>
        <p:spPr>
          <a:xfrm>
            <a:off x="8900309" y="2612932"/>
            <a:ext cx="1736824" cy="114405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End of trial </a:t>
            </a:r>
          </a:p>
        </p:txBody>
      </p:sp>
      <p:sp>
        <p:nvSpPr>
          <p:cNvPr id="13" name="Left Bracket 12">
            <a:extLst>
              <a:ext uri="{FF2B5EF4-FFF2-40B4-BE49-F238E27FC236}">
                <a16:creationId xmlns:a16="http://schemas.microsoft.com/office/drawing/2014/main" id="{FC322E6F-3927-FE44-8CAD-72AAF1A08519}"/>
              </a:ext>
            </a:extLst>
          </p:cNvPr>
          <p:cNvSpPr/>
          <p:nvPr/>
        </p:nvSpPr>
        <p:spPr>
          <a:xfrm rot="16200000">
            <a:off x="4212436" y="2051579"/>
            <a:ext cx="369223" cy="5910479"/>
          </a:xfrm>
          <a:prstGeom prst="leftBracket">
            <a:avLst/>
          </a:prstGeom>
          <a:ln w="38100">
            <a:solidFill>
              <a:srgbClr val="26BE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C647469-4C51-9241-8AF5-D725F4D066B1}"/>
              </a:ext>
            </a:extLst>
          </p:cNvPr>
          <p:cNvSpPr txBox="1"/>
          <p:nvPr/>
        </p:nvSpPr>
        <p:spPr>
          <a:xfrm>
            <a:off x="6783061" y="4316242"/>
            <a:ext cx="1138453" cy="369332"/>
          </a:xfrm>
          <a:prstGeom prst="rect">
            <a:avLst/>
          </a:prstGeom>
          <a:noFill/>
        </p:spPr>
        <p:txBody>
          <a:bodyPr wrap="none" rtlCol="0">
            <a:spAutoFit/>
          </a:bodyPr>
          <a:lstStyle/>
          <a:p>
            <a:r>
              <a:rPr lang="en-US" dirty="0">
                <a:solidFill>
                  <a:schemeClr val="bg1"/>
                </a:solidFill>
              </a:rPr>
              <a:t>June 2026</a:t>
            </a:r>
          </a:p>
        </p:txBody>
      </p:sp>
      <p:sp>
        <p:nvSpPr>
          <p:cNvPr id="15" name="Up Arrow Callout 14">
            <a:extLst>
              <a:ext uri="{FF2B5EF4-FFF2-40B4-BE49-F238E27FC236}">
                <a16:creationId xmlns:a16="http://schemas.microsoft.com/office/drawing/2014/main" id="{44A2E107-BB82-4F4B-A0AD-28C3B356CD9B}"/>
              </a:ext>
            </a:extLst>
          </p:cNvPr>
          <p:cNvSpPr/>
          <p:nvPr/>
        </p:nvSpPr>
        <p:spPr>
          <a:xfrm>
            <a:off x="2852275" y="5382394"/>
            <a:ext cx="3089544" cy="636245"/>
          </a:xfrm>
          <a:prstGeom prst="upArrowCallout">
            <a:avLst/>
          </a:prstGeom>
          <a:solidFill>
            <a:srgbClr val="26B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 participant timeline</a:t>
            </a:r>
          </a:p>
        </p:txBody>
      </p:sp>
    </p:spTree>
    <p:extLst>
      <p:ext uri="{BB962C8B-B14F-4D97-AF65-F5344CB8AC3E}">
        <p14:creationId xmlns:p14="http://schemas.microsoft.com/office/powerpoint/2010/main" val="649943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1853"/>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6514545-58C9-5E48-A7DC-93EE1F260790}"/>
              </a:ext>
            </a:extLst>
          </p:cNvPr>
          <p:cNvSpPr txBox="1">
            <a:spLocks/>
          </p:cNvSpPr>
          <p:nvPr/>
        </p:nvSpPr>
        <p:spPr>
          <a:xfrm>
            <a:off x="338139" y="187681"/>
            <a:ext cx="11515721" cy="13563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26BEB0"/>
                </a:solidFill>
                <a:latin typeface="Arial" panose="020B0604020202020204" pitchFamily="34" charset="0"/>
                <a:cs typeface="Arial" panose="020B0604020202020204" pitchFamily="34" charset="0"/>
              </a:rPr>
              <a:t>How many visits are we talking about?</a:t>
            </a:r>
          </a:p>
        </p:txBody>
      </p:sp>
      <p:sp>
        <p:nvSpPr>
          <p:cNvPr id="7" name="Content Placeholder 1">
            <a:extLst>
              <a:ext uri="{FF2B5EF4-FFF2-40B4-BE49-F238E27FC236}">
                <a16:creationId xmlns:a16="http://schemas.microsoft.com/office/drawing/2014/main" id="{8B4E70D6-6AF9-F54A-9FF0-1ACBEDC9F071}"/>
              </a:ext>
            </a:extLst>
          </p:cNvPr>
          <p:cNvSpPr txBox="1">
            <a:spLocks/>
          </p:cNvSpPr>
          <p:nvPr/>
        </p:nvSpPr>
        <p:spPr>
          <a:xfrm>
            <a:off x="576071" y="1813560"/>
            <a:ext cx="11039858" cy="436287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dirty="0">
                <a:solidFill>
                  <a:schemeClr val="bg1"/>
                </a:solidFill>
              </a:rPr>
              <a:t>Total study length: 4 years </a:t>
            </a:r>
          </a:p>
          <a:p>
            <a:pPr algn="l"/>
            <a:endParaRPr lang="en-US" sz="3600" dirty="0">
              <a:solidFill>
                <a:schemeClr val="bg1"/>
              </a:solidFill>
            </a:endParaRPr>
          </a:p>
          <a:p>
            <a:pPr marL="342900" indent="-342900" algn="l">
              <a:buFont typeface="Arial" panose="020B0604020202020204" pitchFamily="34" charset="0"/>
              <a:buChar char="•"/>
            </a:pPr>
            <a:r>
              <a:rPr lang="en-US" sz="3600" dirty="0">
                <a:solidFill>
                  <a:schemeClr val="bg1"/>
                </a:solidFill>
              </a:rPr>
              <a:t>Cycle 1-14 (year 1) </a:t>
            </a:r>
            <a:r>
              <a:rPr lang="en-US" sz="3600" dirty="0">
                <a:solidFill>
                  <a:schemeClr val="bg1"/>
                </a:solidFill>
                <a:sym typeface="Wingdings" pitchFamily="2" charset="2"/>
              </a:rPr>
              <a:t></a:t>
            </a:r>
            <a:r>
              <a:rPr lang="en-US" sz="3600" dirty="0">
                <a:solidFill>
                  <a:schemeClr val="bg1"/>
                </a:solidFill>
              </a:rPr>
              <a:t>  9 visits</a:t>
            </a:r>
          </a:p>
          <a:p>
            <a:pPr marL="342900" indent="-342900" algn="l">
              <a:buFont typeface="Arial" panose="020B0604020202020204" pitchFamily="34" charset="0"/>
              <a:buChar char="•"/>
            </a:pPr>
            <a:endParaRPr lang="en-US" sz="3600" dirty="0">
              <a:solidFill>
                <a:schemeClr val="bg1"/>
              </a:solidFill>
            </a:endParaRPr>
          </a:p>
          <a:p>
            <a:pPr marL="342900" indent="-342900" algn="l">
              <a:buFont typeface="Arial" panose="020B0604020202020204" pitchFamily="34" charset="0"/>
              <a:buChar char="•"/>
            </a:pPr>
            <a:r>
              <a:rPr lang="en-US" sz="3600" dirty="0">
                <a:solidFill>
                  <a:schemeClr val="bg1"/>
                </a:solidFill>
              </a:rPr>
              <a:t>Cycle 15-27 (year 2 ) </a:t>
            </a:r>
            <a:r>
              <a:rPr lang="en-US" sz="3600" dirty="0">
                <a:solidFill>
                  <a:schemeClr val="bg1"/>
                </a:solidFill>
                <a:sym typeface="Wingdings" pitchFamily="2" charset="2"/>
              </a:rPr>
              <a:t></a:t>
            </a:r>
            <a:r>
              <a:rPr lang="en-US" sz="3600" dirty="0">
                <a:solidFill>
                  <a:schemeClr val="bg1"/>
                </a:solidFill>
              </a:rPr>
              <a:t> 4 visits</a:t>
            </a:r>
          </a:p>
          <a:p>
            <a:pPr marL="342900" indent="-342900" algn="l">
              <a:buFont typeface="Arial" panose="020B0604020202020204" pitchFamily="34" charset="0"/>
              <a:buChar char="•"/>
            </a:pPr>
            <a:endParaRPr lang="en-US" sz="3600" dirty="0">
              <a:solidFill>
                <a:schemeClr val="bg1"/>
              </a:solidFill>
            </a:endParaRPr>
          </a:p>
          <a:p>
            <a:pPr marL="342900" indent="-342900" algn="l">
              <a:buFont typeface="Arial" panose="020B0604020202020204" pitchFamily="34" charset="0"/>
              <a:buChar char="•"/>
            </a:pPr>
            <a:r>
              <a:rPr lang="en-US" sz="3600" dirty="0">
                <a:solidFill>
                  <a:schemeClr val="bg1"/>
                </a:solidFill>
              </a:rPr>
              <a:t>Cycle 28-40 (year 3) </a:t>
            </a:r>
            <a:r>
              <a:rPr lang="en-US" sz="3600" dirty="0">
                <a:solidFill>
                  <a:schemeClr val="bg1"/>
                </a:solidFill>
                <a:sym typeface="Wingdings" pitchFamily="2" charset="2"/>
              </a:rPr>
              <a:t> </a:t>
            </a:r>
            <a:r>
              <a:rPr lang="en-US" sz="3600" dirty="0">
                <a:solidFill>
                  <a:schemeClr val="bg1"/>
                </a:solidFill>
              </a:rPr>
              <a:t>4 visits</a:t>
            </a:r>
          </a:p>
          <a:p>
            <a:pPr marL="342900" indent="-342900" algn="l">
              <a:buFont typeface="Arial" panose="020B0604020202020204" pitchFamily="34" charset="0"/>
              <a:buChar char="•"/>
            </a:pPr>
            <a:endParaRPr lang="en-US" sz="3600" dirty="0">
              <a:solidFill>
                <a:schemeClr val="bg1"/>
              </a:solidFill>
            </a:endParaRPr>
          </a:p>
          <a:p>
            <a:pPr marL="342900" indent="-342900" algn="l">
              <a:buFont typeface="Arial" panose="020B0604020202020204" pitchFamily="34" charset="0"/>
              <a:buChar char="•"/>
            </a:pPr>
            <a:r>
              <a:rPr lang="en-US" sz="3600" dirty="0">
                <a:solidFill>
                  <a:schemeClr val="bg1"/>
                </a:solidFill>
              </a:rPr>
              <a:t>Cycle 41-52 (year 4) </a:t>
            </a:r>
            <a:r>
              <a:rPr lang="en-US" sz="3600" dirty="0">
                <a:solidFill>
                  <a:schemeClr val="bg1"/>
                </a:solidFill>
                <a:sym typeface="Wingdings" pitchFamily="2" charset="2"/>
              </a:rPr>
              <a:t></a:t>
            </a:r>
            <a:r>
              <a:rPr lang="en-US" sz="3600" dirty="0">
                <a:solidFill>
                  <a:schemeClr val="bg1"/>
                </a:solidFill>
              </a:rPr>
              <a:t> 4 visits</a:t>
            </a:r>
          </a:p>
        </p:txBody>
      </p:sp>
    </p:spTree>
    <p:extLst>
      <p:ext uri="{BB962C8B-B14F-4D97-AF65-F5344CB8AC3E}">
        <p14:creationId xmlns:p14="http://schemas.microsoft.com/office/powerpoint/2010/main" val="3218846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1853"/>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6514545-58C9-5E48-A7DC-93EE1F260790}"/>
              </a:ext>
            </a:extLst>
          </p:cNvPr>
          <p:cNvSpPr txBox="1">
            <a:spLocks/>
          </p:cNvSpPr>
          <p:nvPr/>
        </p:nvSpPr>
        <p:spPr>
          <a:xfrm>
            <a:off x="576071" y="350520"/>
            <a:ext cx="11039858" cy="13563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26BEB0"/>
                </a:solidFill>
                <a:latin typeface="Arial" panose="020B0604020202020204" pitchFamily="34" charset="0"/>
                <a:cs typeface="Arial" panose="020B0604020202020204" pitchFamily="34" charset="0"/>
              </a:rPr>
              <a:t>How long is each visit?</a:t>
            </a:r>
          </a:p>
        </p:txBody>
      </p:sp>
      <p:sp>
        <p:nvSpPr>
          <p:cNvPr id="4" name="Content Placeholder 1">
            <a:extLst>
              <a:ext uri="{FF2B5EF4-FFF2-40B4-BE49-F238E27FC236}">
                <a16:creationId xmlns:a16="http://schemas.microsoft.com/office/drawing/2014/main" id="{33BE14A4-094A-D44D-9B2A-9A4B2692D562}"/>
              </a:ext>
            </a:extLst>
          </p:cNvPr>
          <p:cNvSpPr txBox="1">
            <a:spLocks/>
          </p:cNvSpPr>
          <p:nvPr/>
        </p:nvSpPr>
        <p:spPr>
          <a:xfrm>
            <a:off x="576071" y="1813560"/>
            <a:ext cx="11039858" cy="43628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600" dirty="0">
                <a:solidFill>
                  <a:schemeClr val="bg1"/>
                </a:solidFill>
              </a:rPr>
              <a:t>First visit will be 1-2 weeks</a:t>
            </a:r>
          </a:p>
          <a:p>
            <a:pPr marL="342900" indent="-342900" algn="l">
              <a:buFont typeface="Arial" panose="020B0604020202020204" pitchFamily="34" charset="0"/>
              <a:buChar char="•"/>
            </a:pPr>
            <a:r>
              <a:rPr lang="en-US" sz="3600" dirty="0">
                <a:solidFill>
                  <a:schemeClr val="bg1"/>
                </a:solidFill>
              </a:rPr>
              <a:t>Most follow up visits are just one day</a:t>
            </a:r>
          </a:p>
          <a:p>
            <a:pPr marL="342900" indent="-342900" algn="l">
              <a:buFont typeface="Arial" panose="020B0604020202020204" pitchFamily="34" charset="0"/>
              <a:buChar char="•"/>
            </a:pPr>
            <a:r>
              <a:rPr lang="en-US" sz="3600" dirty="0">
                <a:solidFill>
                  <a:schemeClr val="bg1"/>
                </a:solidFill>
              </a:rPr>
              <a:t>Every 6 months there will be a 3-5 day visit</a:t>
            </a:r>
          </a:p>
        </p:txBody>
      </p:sp>
    </p:spTree>
    <p:extLst>
      <p:ext uri="{BB962C8B-B14F-4D97-AF65-F5344CB8AC3E}">
        <p14:creationId xmlns:p14="http://schemas.microsoft.com/office/powerpoint/2010/main" val="1220126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35709636-AB61-7C44-A68D-26695A7C6016}"/>
              </a:ext>
            </a:extLst>
          </p:cNvPr>
          <p:cNvPicPr>
            <a:picLocks noChangeAspect="1"/>
          </p:cNvPicPr>
          <p:nvPr/>
        </p:nvPicPr>
        <p:blipFill>
          <a:blip r:embed="rId2"/>
          <a:stretch>
            <a:fillRect/>
          </a:stretch>
        </p:blipFill>
        <p:spPr>
          <a:xfrm>
            <a:off x="1280545" y="0"/>
            <a:ext cx="9630910" cy="6858000"/>
          </a:xfrm>
          <a:prstGeom prst="rect">
            <a:avLst/>
          </a:prstGeom>
        </p:spPr>
      </p:pic>
    </p:spTree>
    <p:extLst>
      <p:ext uri="{BB962C8B-B14F-4D97-AF65-F5344CB8AC3E}">
        <p14:creationId xmlns:p14="http://schemas.microsoft.com/office/powerpoint/2010/main" val="1716778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18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72FC-0CCB-CA4A-9087-58417F9C47CC}"/>
              </a:ext>
            </a:extLst>
          </p:cNvPr>
          <p:cNvSpPr>
            <a:spLocks noGrp="1"/>
          </p:cNvSpPr>
          <p:nvPr>
            <p:ph type="title"/>
          </p:nvPr>
        </p:nvSpPr>
        <p:spPr/>
        <p:txBody>
          <a:bodyPr/>
          <a:lstStyle/>
          <a:p>
            <a:r>
              <a:rPr lang="en-US" b="1" dirty="0">
                <a:solidFill>
                  <a:srgbClr val="26BEB0"/>
                </a:solidFill>
                <a:latin typeface="Arial" panose="020B0604020202020204" pitchFamily="34" charset="0"/>
                <a:cs typeface="Arial" panose="020B0604020202020204" pitchFamily="34" charset="0"/>
              </a:rPr>
              <a:t>Which tests will you do? </a:t>
            </a:r>
          </a:p>
        </p:txBody>
      </p:sp>
      <p:sp>
        <p:nvSpPr>
          <p:cNvPr id="7" name="Rounded Rectangle 6">
            <a:extLst>
              <a:ext uri="{FF2B5EF4-FFF2-40B4-BE49-F238E27FC236}">
                <a16:creationId xmlns:a16="http://schemas.microsoft.com/office/drawing/2014/main" id="{07FE8C45-A272-0548-88A4-E006836470E6}"/>
              </a:ext>
            </a:extLst>
          </p:cNvPr>
          <p:cNvSpPr/>
          <p:nvPr/>
        </p:nvSpPr>
        <p:spPr>
          <a:xfrm>
            <a:off x="7463363" y="2699752"/>
            <a:ext cx="3526971" cy="1932023"/>
          </a:xfrm>
          <a:prstGeom prst="roundRect">
            <a:avLst/>
          </a:prstGeom>
          <a:solidFill>
            <a:srgbClr val="26B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Short visits </a:t>
            </a:r>
          </a:p>
          <a:p>
            <a:pPr algn="ctr"/>
            <a:r>
              <a:rPr lang="en-US" sz="2000" b="1" dirty="0"/>
              <a:t>(~1 day every 4 weeks)</a:t>
            </a:r>
          </a:p>
          <a:p>
            <a:pPr algn="ctr"/>
            <a:endParaRPr lang="en-US" b="1" dirty="0"/>
          </a:p>
          <a:p>
            <a:pPr marL="285750" indent="-285750">
              <a:buFont typeface="Arial" panose="020B0604020202020204" pitchFamily="34" charset="0"/>
              <a:buChar char="•"/>
            </a:pPr>
            <a:r>
              <a:rPr lang="en-US" dirty="0"/>
              <a:t>Doctor Visit</a:t>
            </a:r>
          </a:p>
          <a:p>
            <a:pPr marL="285750" indent="-285750">
              <a:buFont typeface="Arial" panose="020B0604020202020204" pitchFamily="34" charset="0"/>
              <a:buChar char="•"/>
            </a:pPr>
            <a:r>
              <a:rPr lang="en-US" dirty="0"/>
              <a:t>Blood &amp; urine tests  </a:t>
            </a:r>
          </a:p>
        </p:txBody>
      </p:sp>
      <p:sp>
        <p:nvSpPr>
          <p:cNvPr id="11" name="Right Arrow 10">
            <a:extLst>
              <a:ext uri="{FF2B5EF4-FFF2-40B4-BE49-F238E27FC236}">
                <a16:creationId xmlns:a16="http://schemas.microsoft.com/office/drawing/2014/main" id="{F8F7CD3E-BD6F-494F-841D-85B7FDA4FE72}"/>
              </a:ext>
            </a:extLst>
          </p:cNvPr>
          <p:cNvSpPr/>
          <p:nvPr/>
        </p:nvSpPr>
        <p:spPr>
          <a:xfrm>
            <a:off x="5371922" y="3429000"/>
            <a:ext cx="1448155" cy="47352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E5C0320-83F9-8442-BCCA-E95E6B38630D}"/>
              </a:ext>
            </a:extLst>
          </p:cNvPr>
          <p:cNvSpPr txBox="1"/>
          <p:nvPr/>
        </p:nvSpPr>
        <p:spPr>
          <a:xfrm>
            <a:off x="5663291" y="5420436"/>
            <a:ext cx="6098720" cy="461665"/>
          </a:xfrm>
          <a:prstGeom prst="rect">
            <a:avLst/>
          </a:prstGeom>
          <a:noFill/>
        </p:spPr>
        <p:txBody>
          <a:bodyPr wrap="square">
            <a:spAutoFit/>
          </a:bodyPr>
          <a:lstStyle/>
          <a:p>
            <a:pPr marL="0" marR="0">
              <a:spcBef>
                <a:spcPts val="0"/>
              </a:spcBef>
              <a:spcAft>
                <a:spcPts val="0"/>
              </a:spcAft>
            </a:pPr>
            <a:r>
              <a:rPr lang="en-US" sz="2400" b="1" dirty="0">
                <a:solidFill>
                  <a:schemeClr val="bg1"/>
                </a:solidFill>
                <a:effectLst/>
                <a:latin typeface="Calibri" panose="020F0502020204030204" pitchFamily="34" charset="0"/>
              </a:rPr>
              <a:t>Tests are not exactly the same for each person </a:t>
            </a:r>
          </a:p>
        </p:txBody>
      </p:sp>
      <p:sp>
        <p:nvSpPr>
          <p:cNvPr id="14" name="Rounded Rectangle 13">
            <a:extLst>
              <a:ext uri="{FF2B5EF4-FFF2-40B4-BE49-F238E27FC236}">
                <a16:creationId xmlns:a16="http://schemas.microsoft.com/office/drawing/2014/main" id="{E785F2EE-E1D3-5A4A-88B9-C44579551361}"/>
              </a:ext>
            </a:extLst>
          </p:cNvPr>
          <p:cNvSpPr/>
          <p:nvPr/>
        </p:nvSpPr>
        <p:spPr>
          <a:xfrm>
            <a:off x="804335" y="1526009"/>
            <a:ext cx="3924301" cy="5060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Long visits </a:t>
            </a:r>
          </a:p>
          <a:p>
            <a:pPr algn="ctr"/>
            <a:r>
              <a:rPr lang="en-US" sz="2000" b="1" dirty="0">
                <a:solidFill>
                  <a:schemeClr val="bg1"/>
                </a:solidFill>
              </a:rPr>
              <a:t>(3-5 days every 6 months)</a:t>
            </a:r>
          </a:p>
          <a:p>
            <a:pPr algn="ctr"/>
            <a:r>
              <a:rPr lang="en-US" sz="2000" b="1" dirty="0">
                <a:solidFill>
                  <a:schemeClr val="bg1"/>
                </a:solidFill>
              </a:rPr>
              <a:t> </a:t>
            </a:r>
          </a:p>
          <a:p>
            <a:pPr marL="285750" indent="-285750">
              <a:buFont typeface="Arial" panose="020B0604020202020204" pitchFamily="34" charset="0"/>
              <a:buChar char="•"/>
            </a:pPr>
            <a:r>
              <a:rPr lang="en-US" dirty="0">
                <a:solidFill>
                  <a:schemeClr val="bg1"/>
                </a:solidFill>
              </a:rPr>
              <a:t>Doctor Visit</a:t>
            </a:r>
          </a:p>
          <a:p>
            <a:pPr marL="285750" indent="-285750">
              <a:buFont typeface="Arial" panose="020B0604020202020204" pitchFamily="34" charset="0"/>
              <a:buChar char="•"/>
            </a:pPr>
            <a:r>
              <a:rPr lang="en-US" dirty="0">
                <a:solidFill>
                  <a:schemeClr val="bg1"/>
                </a:solidFill>
              </a:rPr>
              <a:t>Tests </a:t>
            </a:r>
          </a:p>
          <a:p>
            <a:pPr lvl="1"/>
            <a:r>
              <a:rPr lang="en-US" dirty="0">
                <a:solidFill>
                  <a:schemeClr val="bg1"/>
                </a:solidFill>
              </a:rPr>
              <a:t>Blood test</a:t>
            </a:r>
          </a:p>
          <a:p>
            <a:pPr lvl="1"/>
            <a:r>
              <a:rPr lang="en-US" dirty="0">
                <a:solidFill>
                  <a:schemeClr val="bg1"/>
                </a:solidFill>
              </a:rPr>
              <a:t>Urine test </a:t>
            </a:r>
          </a:p>
          <a:p>
            <a:pPr lvl="1"/>
            <a:r>
              <a:rPr lang="en-US" dirty="0">
                <a:solidFill>
                  <a:schemeClr val="bg1"/>
                </a:solidFill>
              </a:rPr>
              <a:t>Lung test </a:t>
            </a:r>
          </a:p>
          <a:p>
            <a:pPr marL="285750" indent="-285750">
              <a:buFont typeface="Arial" panose="020B0604020202020204" pitchFamily="34" charset="0"/>
              <a:buChar char="•"/>
            </a:pPr>
            <a:r>
              <a:rPr lang="en-US" dirty="0">
                <a:solidFill>
                  <a:schemeClr val="bg1"/>
                </a:solidFill>
              </a:rPr>
              <a:t>Imaging </a:t>
            </a:r>
          </a:p>
          <a:p>
            <a:pPr lvl="1"/>
            <a:r>
              <a:rPr lang="en-US" dirty="0">
                <a:solidFill>
                  <a:schemeClr val="bg1"/>
                </a:solidFill>
              </a:rPr>
              <a:t>X-ray</a:t>
            </a:r>
          </a:p>
          <a:p>
            <a:pPr lvl="1"/>
            <a:r>
              <a:rPr lang="en-US" dirty="0">
                <a:solidFill>
                  <a:schemeClr val="bg1"/>
                </a:solidFill>
              </a:rPr>
              <a:t>Low Dose CT </a:t>
            </a:r>
          </a:p>
          <a:p>
            <a:pPr lvl="1"/>
            <a:r>
              <a:rPr lang="en-US" dirty="0">
                <a:solidFill>
                  <a:schemeClr val="bg1"/>
                </a:solidFill>
              </a:rPr>
              <a:t>Ultrasounds </a:t>
            </a:r>
          </a:p>
          <a:p>
            <a:pPr lvl="1"/>
            <a:r>
              <a:rPr lang="en-US" dirty="0">
                <a:solidFill>
                  <a:schemeClr val="bg1"/>
                </a:solidFill>
              </a:rPr>
              <a:t>MRI</a:t>
            </a:r>
          </a:p>
          <a:p>
            <a:pPr lvl="1"/>
            <a:r>
              <a:rPr lang="en-US" dirty="0">
                <a:solidFill>
                  <a:schemeClr val="bg1"/>
                </a:solidFill>
              </a:rPr>
              <a:t>Photography </a:t>
            </a:r>
          </a:p>
          <a:p>
            <a:pPr marL="285750" indent="-285750">
              <a:buFont typeface="Arial" panose="020B0604020202020204" pitchFamily="34" charset="0"/>
              <a:buChar char="•"/>
            </a:pPr>
            <a:r>
              <a:rPr lang="en-US" dirty="0">
                <a:solidFill>
                  <a:schemeClr val="bg1"/>
                </a:solidFill>
              </a:rPr>
              <a:t>Misc. </a:t>
            </a:r>
          </a:p>
          <a:p>
            <a:pPr lvl="1"/>
            <a:r>
              <a:rPr lang="en-US" dirty="0">
                <a:solidFill>
                  <a:schemeClr val="bg1"/>
                </a:solidFill>
              </a:rPr>
              <a:t>Surveys</a:t>
            </a:r>
          </a:p>
          <a:p>
            <a:pPr lvl="1"/>
            <a:r>
              <a:rPr lang="en-US" dirty="0">
                <a:solidFill>
                  <a:schemeClr val="bg1"/>
                </a:solidFill>
              </a:rPr>
              <a:t>Consultations  </a:t>
            </a:r>
          </a:p>
        </p:txBody>
      </p:sp>
    </p:spTree>
    <p:extLst>
      <p:ext uri="{BB962C8B-B14F-4D97-AF65-F5344CB8AC3E}">
        <p14:creationId xmlns:p14="http://schemas.microsoft.com/office/powerpoint/2010/main" val="749003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06522-46E8-384D-8269-EA293F8BAFCA}"/>
              </a:ext>
            </a:extLst>
          </p:cNvPr>
          <p:cNvPicPr>
            <a:picLocks noChangeAspect="1"/>
          </p:cNvPicPr>
          <p:nvPr/>
        </p:nvPicPr>
        <p:blipFill>
          <a:blip r:embed="rId3"/>
          <a:stretch>
            <a:fillRect/>
          </a:stretch>
        </p:blipFill>
        <p:spPr>
          <a:xfrm>
            <a:off x="351817" y="1641086"/>
            <a:ext cx="5901752" cy="4594524"/>
          </a:xfrm>
          <a:prstGeom prst="rect">
            <a:avLst/>
          </a:prstGeom>
        </p:spPr>
      </p:pic>
      <p:sp>
        <p:nvSpPr>
          <p:cNvPr id="5" name="TextBox 4">
            <a:extLst>
              <a:ext uri="{FF2B5EF4-FFF2-40B4-BE49-F238E27FC236}">
                <a16:creationId xmlns:a16="http://schemas.microsoft.com/office/drawing/2014/main" id="{F4EBEBE0-38E1-3643-810A-14247F5D6519}"/>
              </a:ext>
            </a:extLst>
          </p:cNvPr>
          <p:cNvSpPr txBox="1"/>
          <p:nvPr/>
        </p:nvSpPr>
        <p:spPr>
          <a:xfrm>
            <a:off x="4051905" y="6235610"/>
            <a:ext cx="2643828" cy="276999"/>
          </a:xfrm>
          <a:prstGeom prst="rect">
            <a:avLst/>
          </a:prstGeom>
          <a:noFill/>
        </p:spPr>
        <p:txBody>
          <a:bodyPr wrap="square" rtlCol="0">
            <a:spAutoFit/>
          </a:bodyPr>
          <a:lstStyle/>
          <a:p>
            <a:r>
              <a:rPr lang="en-US" sz="1200" dirty="0"/>
              <a:t>Song et al., </a:t>
            </a:r>
            <a:r>
              <a:rPr lang="en-US" sz="1200" i="1" dirty="0"/>
              <a:t>Cancer Research</a:t>
            </a:r>
            <a:r>
              <a:rPr lang="en-US" sz="1200" dirty="0"/>
              <a:t>, 2019. </a:t>
            </a:r>
          </a:p>
        </p:txBody>
      </p:sp>
      <p:pic>
        <p:nvPicPr>
          <p:cNvPr id="4" name="Picture 3">
            <a:extLst>
              <a:ext uri="{FF2B5EF4-FFF2-40B4-BE49-F238E27FC236}">
                <a16:creationId xmlns:a16="http://schemas.microsoft.com/office/drawing/2014/main" id="{A1FD97EA-8B24-F65F-7473-670BF70623BB}"/>
              </a:ext>
            </a:extLst>
          </p:cNvPr>
          <p:cNvPicPr>
            <a:picLocks noChangeAspect="1"/>
          </p:cNvPicPr>
          <p:nvPr/>
        </p:nvPicPr>
        <p:blipFill>
          <a:blip r:embed="rId4"/>
          <a:stretch>
            <a:fillRect/>
          </a:stretch>
        </p:blipFill>
        <p:spPr>
          <a:xfrm>
            <a:off x="6574971" y="1290996"/>
            <a:ext cx="5453286" cy="4840514"/>
          </a:xfrm>
          <a:prstGeom prst="rect">
            <a:avLst/>
          </a:prstGeom>
        </p:spPr>
      </p:pic>
      <p:sp>
        <p:nvSpPr>
          <p:cNvPr id="6" name="Rectangle 5">
            <a:extLst>
              <a:ext uri="{FF2B5EF4-FFF2-40B4-BE49-F238E27FC236}">
                <a16:creationId xmlns:a16="http://schemas.microsoft.com/office/drawing/2014/main" id="{FD2AA5F0-4D06-3609-4EFB-DFBEE1CA937D}"/>
              </a:ext>
            </a:extLst>
          </p:cNvPr>
          <p:cNvSpPr/>
          <p:nvPr/>
        </p:nvSpPr>
        <p:spPr>
          <a:xfrm>
            <a:off x="6574970" y="1671086"/>
            <a:ext cx="111760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0" name="Rectangle 9">
            <a:extLst>
              <a:ext uri="{FF2B5EF4-FFF2-40B4-BE49-F238E27FC236}">
                <a16:creationId xmlns:a16="http://schemas.microsoft.com/office/drawing/2014/main" id="{E3EA0C8C-5844-D92C-3665-92ABDA6F4FA8}"/>
              </a:ext>
            </a:extLst>
          </p:cNvPr>
          <p:cNvSpPr/>
          <p:nvPr/>
        </p:nvSpPr>
        <p:spPr>
          <a:xfrm>
            <a:off x="7758804" y="2060187"/>
            <a:ext cx="108397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1" name="Rectangle 10">
            <a:extLst>
              <a:ext uri="{FF2B5EF4-FFF2-40B4-BE49-F238E27FC236}">
                <a16:creationId xmlns:a16="http://schemas.microsoft.com/office/drawing/2014/main" id="{AC847DFB-0F62-8944-821A-6F8570D02587}"/>
              </a:ext>
            </a:extLst>
          </p:cNvPr>
          <p:cNvSpPr/>
          <p:nvPr/>
        </p:nvSpPr>
        <p:spPr>
          <a:xfrm>
            <a:off x="8961148" y="2302203"/>
            <a:ext cx="1185942"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2" name="Rectangle 11">
            <a:extLst>
              <a:ext uri="{FF2B5EF4-FFF2-40B4-BE49-F238E27FC236}">
                <a16:creationId xmlns:a16="http://schemas.microsoft.com/office/drawing/2014/main" id="{E205ED6B-C479-2B41-C649-01662C6D8012}"/>
              </a:ext>
            </a:extLst>
          </p:cNvPr>
          <p:cNvSpPr/>
          <p:nvPr/>
        </p:nvSpPr>
        <p:spPr>
          <a:xfrm>
            <a:off x="10104760" y="2693603"/>
            <a:ext cx="112419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3" name="Rectangle 12">
            <a:extLst>
              <a:ext uri="{FF2B5EF4-FFF2-40B4-BE49-F238E27FC236}">
                <a16:creationId xmlns:a16="http://schemas.microsoft.com/office/drawing/2014/main" id="{FF809333-16DE-1446-E886-A530D375164D}"/>
              </a:ext>
            </a:extLst>
          </p:cNvPr>
          <p:cNvSpPr/>
          <p:nvPr/>
        </p:nvSpPr>
        <p:spPr>
          <a:xfrm>
            <a:off x="11094819" y="2928453"/>
            <a:ext cx="982912"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7" name="Lightning Bolt 6">
            <a:extLst>
              <a:ext uri="{FF2B5EF4-FFF2-40B4-BE49-F238E27FC236}">
                <a16:creationId xmlns:a16="http://schemas.microsoft.com/office/drawing/2014/main" id="{5FC88B25-7B52-A809-2F77-F5FB13B6FA35}"/>
              </a:ext>
            </a:extLst>
          </p:cNvPr>
          <p:cNvSpPr/>
          <p:nvPr/>
        </p:nvSpPr>
        <p:spPr>
          <a:xfrm rot="3950120">
            <a:off x="10147090" y="1641086"/>
            <a:ext cx="419310" cy="66111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C414242-9415-8EE8-6FE3-49597F40C8C2}"/>
              </a:ext>
            </a:extLst>
          </p:cNvPr>
          <p:cNvSpPr>
            <a:spLocks noGrp="1"/>
          </p:cNvSpPr>
          <p:nvPr>
            <p:ph type="title"/>
          </p:nvPr>
        </p:nvSpPr>
        <p:spPr>
          <a:xfrm>
            <a:off x="351817" y="3222"/>
            <a:ext cx="10515600" cy="1325563"/>
          </a:xfrm>
        </p:spPr>
        <p:txBody>
          <a:bodyPr/>
          <a:lstStyle/>
          <a:p>
            <a:pPr algn="ctr"/>
            <a:r>
              <a:rPr lang="en-US" dirty="0"/>
              <a:t>Correct the message</a:t>
            </a:r>
          </a:p>
        </p:txBody>
      </p:sp>
      <p:sp>
        <p:nvSpPr>
          <p:cNvPr id="16" name="TextBox 15">
            <a:extLst>
              <a:ext uri="{FF2B5EF4-FFF2-40B4-BE49-F238E27FC236}">
                <a16:creationId xmlns:a16="http://schemas.microsoft.com/office/drawing/2014/main" id="{5A7CE285-3836-ABBB-1C53-957F56A19933}"/>
              </a:ext>
            </a:extLst>
          </p:cNvPr>
          <p:cNvSpPr txBox="1"/>
          <p:nvPr/>
        </p:nvSpPr>
        <p:spPr>
          <a:xfrm>
            <a:off x="8961148" y="4760686"/>
            <a:ext cx="67633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AKT1</a:t>
            </a:r>
          </a:p>
          <a:p>
            <a:r>
              <a:rPr lang="en-US" dirty="0"/>
              <a:t>E17K</a:t>
            </a:r>
          </a:p>
        </p:txBody>
      </p:sp>
    </p:spTree>
    <p:extLst>
      <p:ext uri="{BB962C8B-B14F-4D97-AF65-F5344CB8AC3E}">
        <p14:creationId xmlns:p14="http://schemas.microsoft.com/office/powerpoint/2010/main" val="1802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1853"/>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6ADC836-1E64-514B-BFC1-C36C17AF6AFD}"/>
              </a:ext>
            </a:extLst>
          </p:cNvPr>
          <p:cNvSpPr txBox="1">
            <a:spLocks/>
          </p:cNvSpPr>
          <p:nvPr/>
        </p:nvSpPr>
        <p:spPr>
          <a:xfrm>
            <a:off x="576071" y="350520"/>
            <a:ext cx="11039858" cy="13563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26BEB0"/>
                </a:solidFill>
                <a:latin typeface="Arial" panose="020B0604020202020204" pitchFamily="34" charset="0"/>
                <a:cs typeface="Arial" panose="020B0604020202020204" pitchFamily="34" charset="0"/>
              </a:rPr>
              <a:t>What’s next…</a:t>
            </a:r>
            <a:r>
              <a:rPr lang="en-US" sz="4800" dirty="0"/>
              <a:t>	</a:t>
            </a:r>
          </a:p>
        </p:txBody>
      </p:sp>
      <p:sp>
        <p:nvSpPr>
          <p:cNvPr id="7" name="Content Placeholder 1">
            <a:extLst>
              <a:ext uri="{FF2B5EF4-FFF2-40B4-BE49-F238E27FC236}">
                <a16:creationId xmlns:a16="http://schemas.microsoft.com/office/drawing/2014/main" id="{3D8EB6A0-A9C8-864E-AC8A-039FF150AB96}"/>
              </a:ext>
            </a:extLst>
          </p:cNvPr>
          <p:cNvSpPr txBox="1">
            <a:spLocks/>
          </p:cNvSpPr>
          <p:nvPr/>
        </p:nvSpPr>
        <p:spPr>
          <a:xfrm>
            <a:off x="576071" y="1813560"/>
            <a:ext cx="11039858" cy="436287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600" dirty="0">
                <a:solidFill>
                  <a:schemeClr val="bg1"/>
                </a:solidFill>
              </a:rPr>
              <a:t>Contact us if you are interested in participating or have any questions. </a:t>
            </a:r>
          </a:p>
          <a:p>
            <a:pPr marL="342900" indent="-342900" algn="l">
              <a:buFont typeface="Arial" panose="020B0604020202020204" pitchFamily="34" charset="0"/>
              <a:buChar char="•"/>
            </a:pPr>
            <a:r>
              <a:rPr lang="en-US" sz="3600" dirty="0">
                <a:solidFill>
                  <a:schemeClr val="bg1"/>
                </a:solidFill>
              </a:rPr>
              <a:t>If you don’t think this clinical trial is for you but would like to support our natural history study, please, also let us know.</a:t>
            </a:r>
          </a:p>
          <a:p>
            <a:pPr marL="342900" indent="-342900" algn="l">
              <a:buFont typeface="Arial" panose="020B0604020202020204" pitchFamily="34" charset="0"/>
              <a:buChar char="•"/>
            </a:pPr>
            <a:r>
              <a:rPr lang="en-US" sz="3600" dirty="0">
                <a:solidFill>
                  <a:schemeClr val="bg1"/>
                </a:solidFill>
              </a:rPr>
              <a:t>We are scheduling visit</a:t>
            </a:r>
            <a:r>
              <a:rPr lang="en-US" sz="3600" b="1" dirty="0">
                <a:solidFill>
                  <a:schemeClr val="bg1"/>
                </a:solidFill>
              </a:rPr>
              <a:t>s!</a:t>
            </a:r>
            <a:endParaRPr lang="en-US" sz="3600" dirty="0">
              <a:solidFill>
                <a:schemeClr val="bg1"/>
              </a:solidFill>
            </a:endParaRPr>
          </a:p>
          <a:p>
            <a:pPr marL="342900" indent="-342900" algn="l">
              <a:buFont typeface="Arial" panose="020B0604020202020204" pitchFamily="34" charset="0"/>
              <a:buChar char="•"/>
            </a:pPr>
            <a:endParaRPr lang="en-US" dirty="0">
              <a:solidFill>
                <a:schemeClr val="bg1"/>
              </a:solidFill>
            </a:endParaRPr>
          </a:p>
          <a:p>
            <a:r>
              <a:rPr lang="en-US" b="1" dirty="0">
                <a:solidFill>
                  <a:srgbClr val="26BEB0"/>
                </a:solidFill>
              </a:rPr>
              <a:t>301-443-3962</a:t>
            </a:r>
          </a:p>
          <a:p>
            <a:r>
              <a:rPr lang="en-US" b="1" dirty="0">
                <a:solidFill>
                  <a:srgbClr val="26BEB0"/>
                </a:solidFill>
                <a:hlinkClick r:id="rId2">
                  <a:extLst>
                    <a:ext uri="{A12FA001-AC4F-418D-AE19-62706E023703}">
                      <ahyp:hlinkClr xmlns:ahyp="http://schemas.microsoft.com/office/drawing/2018/hyperlinkcolor" val="tx"/>
                    </a:ext>
                  </a:extLst>
                </a:hlinkClick>
              </a:rPr>
              <a:t>proteustrial@nih.gov</a:t>
            </a:r>
            <a:endParaRPr lang="en-US" b="1" dirty="0">
              <a:solidFill>
                <a:srgbClr val="26BEB0"/>
              </a:solidFill>
            </a:endParaRPr>
          </a:p>
          <a:p>
            <a:endParaRPr lang="en-US" b="1" dirty="0"/>
          </a:p>
        </p:txBody>
      </p:sp>
    </p:spTree>
    <p:extLst>
      <p:ext uri="{BB962C8B-B14F-4D97-AF65-F5344CB8AC3E}">
        <p14:creationId xmlns:p14="http://schemas.microsoft.com/office/powerpoint/2010/main" val="1308391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072" y="418547"/>
            <a:ext cx="10972800" cy="783695"/>
          </a:xfrm>
        </p:spPr>
        <p:txBody>
          <a:bodyPr>
            <a:normAutofit/>
          </a:bodyPr>
          <a:lstStyle/>
          <a:p>
            <a:r>
              <a:rPr lang="en-US" dirty="0"/>
              <a:t>Acknowledgements</a:t>
            </a:r>
          </a:p>
        </p:txBody>
      </p:sp>
      <p:sp>
        <p:nvSpPr>
          <p:cNvPr id="3" name="Content Placeholder 2"/>
          <p:cNvSpPr>
            <a:spLocks noGrp="1"/>
          </p:cNvSpPr>
          <p:nvPr>
            <p:ph sz="half" idx="1"/>
          </p:nvPr>
        </p:nvSpPr>
        <p:spPr>
          <a:xfrm>
            <a:off x="609601" y="1422559"/>
            <a:ext cx="5384800" cy="4956438"/>
          </a:xfrm>
        </p:spPr>
        <p:txBody>
          <a:bodyPr>
            <a:normAutofit/>
          </a:bodyPr>
          <a:lstStyle/>
          <a:p>
            <a:r>
              <a:rPr lang="en-US" dirty="0"/>
              <a:t>Leslie Biesecker</a:t>
            </a:r>
          </a:p>
          <a:p>
            <a:r>
              <a:rPr lang="en-US" dirty="0"/>
              <a:t>Julie Sapp</a:t>
            </a:r>
          </a:p>
          <a:p>
            <a:r>
              <a:rPr lang="en-US" dirty="0"/>
              <a:t>Lenita Smith</a:t>
            </a:r>
          </a:p>
          <a:p>
            <a:r>
              <a:rPr lang="en-US" dirty="0"/>
              <a:t>Emily Modlin</a:t>
            </a:r>
          </a:p>
          <a:p>
            <a:r>
              <a:rPr lang="en-US" dirty="0"/>
              <a:t>Olivia Rostagni</a:t>
            </a:r>
          </a:p>
          <a:p>
            <a:r>
              <a:rPr lang="en-US" dirty="0"/>
              <a:t>Marjorie Lindhurst</a:t>
            </a:r>
          </a:p>
          <a:p>
            <a:r>
              <a:rPr lang="en-US" dirty="0"/>
              <a:t>Jennifer Johnston</a:t>
            </a:r>
          </a:p>
          <a:p>
            <a:r>
              <a:rPr lang="en-US" dirty="0"/>
              <a:t>Laura Tosi</a:t>
            </a:r>
          </a:p>
          <a:p>
            <a:r>
              <a:rPr lang="en-US" dirty="0"/>
              <a:t>Thomas Darling</a:t>
            </a:r>
          </a:p>
          <a:p>
            <a:endParaRPr lang="en-US" dirty="0"/>
          </a:p>
          <a:p>
            <a:endParaRPr lang="en-US" dirty="0"/>
          </a:p>
        </p:txBody>
      </p:sp>
      <p:sp>
        <p:nvSpPr>
          <p:cNvPr id="4" name="Content Placeholder 3"/>
          <p:cNvSpPr>
            <a:spLocks noGrp="1"/>
          </p:cNvSpPr>
          <p:nvPr>
            <p:ph sz="half" idx="2"/>
          </p:nvPr>
        </p:nvSpPr>
        <p:spPr>
          <a:xfrm>
            <a:off x="6197599" y="1415492"/>
            <a:ext cx="5384800" cy="2198740"/>
          </a:xfrm>
        </p:spPr>
        <p:txBody>
          <a:bodyPr>
            <a:normAutofit/>
          </a:bodyPr>
          <a:lstStyle/>
          <a:p>
            <a:r>
              <a:rPr lang="en-US" dirty="0"/>
              <a:t>Patients and Families</a:t>
            </a:r>
          </a:p>
          <a:p>
            <a:r>
              <a:rPr lang="en-US" dirty="0"/>
              <a:t>Proteus Syndrome Foundation</a:t>
            </a:r>
          </a:p>
          <a:p>
            <a:r>
              <a:rPr lang="en-US" dirty="0"/>
              <a:t>NIHCC</a:t>
            </a:r>
          </a:p>
          <a:p>
            <a:r>
              <a:rPr lang="en-US" dirty="0"/>
              <a:t>Merck</a:t>
            </a:r>
          </a:p>
        </p:txBody>
      </p:sp>
      <p:pic>
        <p:nvPicPr>
          <p:cNvPr id="6"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7411" y="3614232"/>
            <a:ext cx="5611835" cy="28252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50722274"/>
      </p:ext>
    </p:extLst>
  </p:cSld>
  <p:clrMapOvr>
    <a:masterClrMapping/>
  </p:clrMapOvr>
  <mc:AlternateContent xmlns:mc="http://schemas.openxmlformats.org/markup-compatibility/2006" xmlns:p14="http://schemas.microsoft.com/office/powerpoint/2010/main">
    <mc:Choice Requires="p14">
      <p:transition spd="slow" p14:dur="2000" advTm="10100"/>
    </mc:Choice>
    <mc:Fallback xmlns="">
      <p:transition spd="slow" advTm="101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06522-46E8-384D-8269-EA293F8BAFCA}"/>
              </a:ext>
            </a:extLst>
          </p:cNvPr>
          <p:cNvPicPr>
            <a:picLocks noChangeAspect="1"/>
          </p:cNvPicPr>
          <p:nvPr/>
        </p:nvPicPr>
        <p:blipFill>
          <a:blip r:embed="rId3"/>
          <a:stretch>
            <a:fillRect/>
          </a:stretch>
        </p:blipFill>
        <p:spPr>
          <a:xfrm>
            <a:off x="351817" y="1641086"/>
            <a:ext cx="5901752" cy="4594524"/>
          </a:xfrm>
          <a:prstGeom prst="rect">
            <a:avLst/>
          </a:prstGeom>
        </p:spPr>
      </p:pic>
      <p:sp>
        <p:nvSpPr>
          <p:cNvPr id="5" name="TextBox 4">
            <a:extLst>
              <a:ext uri="{FF2B5EF4-FFF2-40B4-BE49-F238E27FC236}">
                <a16:creationId xmlns:a16="http://schemas.microsoft.com/office/drawing/2014/main" id="{F4EBEBE0-38E1-3643-810A-14247F5D6519}"/>
              </a:ext>
            </a:extLst>
          </p:cNvPr>
          <p:cNvSpPr txBox="1"/>
          <p:nvPr/>
        </p:nvSpPr>
        <p:spPr>
          <a:xfrm>
            <a:off x="4051905" y="6235610"/>
            <a:ext cx="2643828" cy="276999"/>
          </a:xfrm>
          <a:prstGeom prst="rect">
            <a:avLst/>
          </a:prstGeom>
          <a:noFill/>
        </p:spPr>
        <p:txBody>
          <a:bodyPr wrap="square" rtlCol="0">
            <a:spAutoFit/>
          </a:bodyPr>
          <a:lstStyle/>
          <a:p>
            <a:r>
              <a:rPr lang="en-US" sz="1200" dirty="0"/>
              <a:t>Song et al., </a:t>
            </a:r>
            <a:r>
              <a:rPr lang="en-US" sz="1200" i="1" dirty="0"/>
              <a:t>Cancer Research</a:t>
            </a:r>
            <a:r>
              <a:rPr lang="en-US" sz="1200" dirty="0"/>
              <a:t>, 2019. </a:t>
            </a:r>
          </a:p>
        </p:txBody>
      </p:sp>
      <p:pic>
        <p:nvPicPr>
          <p:cNvPr id="4" name="Picture 3">
            <a:extLst>
              <a:ext uri="{FF2B5EF4-FFF2-40B4-BE49-F238E27FC236}">
                <a16:creationId xmlns:a16="http://schemas.microsoft.com/office/drawing/2014/main" id="{A1FD97EA-8B24-F65F-7473-670BF70623BB}"/>
              </a:ext>
            </a:extLst>
          </p:cNvPr>
          <p:cNvPicPr>
            <a:picLocks noChangeAspect="1"/>
          </p:cNvPicPr>
          <p:nvPr/>
        </p:nvPicPr>
        <p:blipFill>
          <a:blip r:embed="rId4"/>
          <a:stretch>
            <a:fillRect/>
          </a:stretch>
        </p:blipFill>
        <p:spPr>
          <a:xfrm>
            <a:off x="6574971" y="1290996"/>
            <a:ext cx="5453286" cy="4840514"/>
          </a:xfrm>
          <a:prstGeom prst="rect">
            <a:avLst/>
          </a:prstGeom>
        </p:spPr>
      </p:pic>
      <p:sp>
        <p:nvSpPr>
          <p:cNvPr id="6" name="Rectangle 5">
            <a:extLst>
              <a:ext uri="{FF2B5EF4-FFF2-40B4-BE49-F238E27FC236}">
                <a16:creationId xmlns:a16="http://schemas.microsoft.com/office/drawing/2014/main" id="{FD2AA5F0-4D06-3609-4EFB-DFBEE1CA937D}"/>
              </a:ext>
            </a:extLst>
          </p:cNvPr>
          <p:cNvSpPr/>
          <p:nvPr/>
        </p:nvSpPr>
        <p:spPr>
          <a:xfrm>
            <a:off x="6574970" y="1671086"/>
            <a:ext cx="111760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0" name="Rectangle 9">
            <a:extLst>
              <a:ext uri="{FF2B5EF4-FFF2-40B4-BE49-F238E27FC236}">
                <a16:creationId xmlns:a16="http://schemas.microsoft.com/office/drawing/2014/main" id="{E3EA0C8C-5844-D92C-3665-92ABDA6F4FA8}"/>
              </a:ext>
            </a:extLst>
          </p:cNvPr>
          <p:cNvSpPr/>
          <p:nvPr/>
        </p:nvSpPr>
        <p:spPr>
          <a:xfrm>
            <a:off x="7758804" y="2060187"/>
            <a:ext cx="108397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1" name="Rectangle 10">
            <a:extLst>
              <a:ext uri="{FF2B5EF4-FFF2-40B4-BE49-F238E27FC236}">
                <a16:creationId xmlns:a16="http://schemas.microsoft.com/office/drawing/2014/main" id="{AC847DFB-0F62-8944-821A-6F8570D02587}"/>
              </a:ext>
            </a:extLst>
          </p:cNvPr>
          <p:cNvSpPr/>
          <p:nvPr/>
        </p:nvSpPr>
        <p:spPr>
          <a:xfrm>
            <a:off x="8961148" y="2302203"/>
            <a:ext cx="1185942"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50" dirty="0"/>
              <a:t>GROW!</a:t>
            </a:r>
          </a:p>
        </p:txBody>
      </p:sp>
      <p:sp>
        <p:nvSpPr>
          <p:cNvPr id="12" name="Rectangle 11">
            <a:extLst>
              <a:ext uri="{FF2B5EF4-FFF2-40B4-BE49-F238E27FC236}">
                <a16:creationId xmlns:a16="http://schemas.microsoft.com/office/drawing/2014/main" id="{E205ED6B-C479-2B41-C649-01662C6D8012}"/>
              </a:ext>
            </a:extLst>
          </p:cNvPr>
          <p:cNvSpPr/>
          <p:nvPr/>
        </p:nvSpPr>
        <p:spPr>
          <a:xfrm>
            <a:off x="10104760" y="2693603"/>
            <a:ext cx="112419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3" name="Rectangle 12">
            <a:extLst>
              <a:ext uri="{FF2B5EF4-FFF2-40B4-BE49-F238E27FC236}">
                <a16:creationId xmlns:a16="http://schemas.microsoft.com/office/drawing/2014/main" id="{FF809333-16DE-1446-E886-A530D375164D}"/>
              </a:ext>
            </a:extLst>
          </p:cNvPr>
          <p:cNvSpPr/>
          <p:nvPr/>
        </p:nvSpPr>
        <p:spPr>
          <a:xfrm>
            <a:off x="11094819" y="2928453"/>
            <a:ext cx="982912"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7" name="Lightning Bolt 6">
            <a:extLst>
              <a:ext uri="{FF2B5EF4-FFF2-40B4-BE49-F238E27FC236}">
                <a16:creationId xmlns:a16="http://schemas.microsoft.com/office/drawing/2014/main" id="{336EEAC2-DF0E-0EB0-D84A-51CADAA0AD0D}"/>
              </a:ext>
            </a:extLst>
          </p:cNvPr>
          <p:cNvSpPr/>
          <p:nvPr/>
        </p:nvSpPr>
        <p:spPr>
          <a:xfrm rot="3950120">
            <a:off x="10147090" y="1641086"/>
            <a:ext cx="419310" cy="66111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A6071E7-2DB4-6041-40A6-58804CC83767}"/>
              </a:ext>
            </a:extLst>
          </p:cNvPr>
          <p:cNvSpPr txBox="1">
            <a:spLocks/>
          </p:cNvSpPr>
          <p:nvPr/>
        </p:nvSpPr>
        <p:spPr>
          <a:xfrm>
            <a:off x="351817" y="32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Correct the message</a:t>
            </a:r>
            <a:endParaRPr lang="en-US" dirty="0"/>
          </a:p>
        </p:txBody>
      </p:sp>
      <p:sp>
        <p:nvSpPr>
          <p:cNvPr id="15" name="TextBox 14">
            <a:extLst>
              <a:ext uri="{FF2B5EF4-FFF2-40B4-BE49-F238E27FC236}">
                <a16:creationId xmlns:a16="http://schemas.microsoft.com/office/drawing/2014/main" id="{899DAD54-83CE-2B0C-AA0E-82ACCF99EDC3}"/>
              </a:ext>
            </a:extLst>
          </p:cNvPr>
          <p:cNvSpPr txBox="1"/>
          <p:nvPr/>
        </p:nvSpPr>
        <p:spPr>
          <a:xfrm>
            <a:off x="8961148" y="4760686"/>
            <a:ext cx="67633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AKT1</a:t>
            </a:r>
          </a:p>
          <a:p>
            <a:r>
              <a:rPr lang="en-US" dirty="0"/>
              <a:t>E17K</a:t>
            </a:r>
          </a:p>
        </p:txBody>
      </p:sp>
    </p:spTree>
    <p:extLst>
      <p:ext uri="{BB962C8B-B14F-4D97-AF65-F5344CB8AC3E}">
        <p14:creationId xmlns:p14="http://schemas.microsoft.com/office/powerpoint/2010/main" val="3348828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06522-46E8-384D-8269-EA293F8BAFCA}"/>
              </a:ext>
            </a:extLst>
          </p:cNvPr>
          <p:cNvPicPr>
            <a:picLocks noChangeAspect="1"/>
          </p:cNvPicPr>
          <p:nvPr/>
        </p:nvPicPr>
        <p:blipFill>
          <a:blip r:embed="rId3"/>
          <a:stretch>
            <a:fillRect/>
          </a:stretch>
        </p:blipFill>
        <p:spPr>
          <a:xfrm>
            <a:off x="351817" y="1641086"/>
            <a:ext cx="5901752" cy="4594524"/>
          </a:xfrm>
          <a:prstGeom prst="rect">
            <a:avLst/>
          </a:prstGeom>
        </p:spPr>
      </p:pic>
      <p:sp>
        <p:nvSpPr>
          <p:cNvPr id="5" name="TextBox 4">
            <a:extLst>
              <a:ext uri="{FF2B5EF4-FFF2-40B4-BE49-F238E27FC236}">
                <a16:creationId xmlns:a16="http://schemas.microsoft.com/office/drawing/2014/main" id="{F4EBEBE0-38E1-3643-810A-14247F5D6519}"/>
              </a:ext>
            </a:extLst>
          </p:cNvPr>
          <p:cNvSpPr txBox="1"/>
          <p:nvPr/>
        </p:nvSpPr>
        <p:spPr>
          <a:xfrm>
            <a:off x="4051905" y="6235610"/>
            <a:ext cx="2643828" cy="276999"/>
          </a:xfrm>
          <a:prstGeom prst="rect">
            <a:avLst/>
          </a:prstGeom>
          <a:noFill/>
        </p:spPr>
        <p:txBody>
          <a:bodyPr wrap="square" rtlCol="0">
            <a:spAutoFit/>
          </a:bodyPr>
          <a:lstStyle/>
          <a:p>
            <a:r>
              <a:rPr lang="en-US" sz="1200" dirty="0"/>
              <a:t>Song et al., </a:t>
            </a:r>
            <a:r>
              <a:rPr lang="en-US" sz="1200" i="1" dirty="0"/>
              <a:t>Cancer Research</a:t>
            </a:r>
            <a:r>
              <a:rPr lang="en-US" sz="1200" dirty="0"/>
              <a:t>, 2019. </a:t>
            </a:r>
          </a:p>
        </p:txBody>
      </p:sp>
      <p:pic>
        <p:nvPicPr>
          <p:cNvPr id="4" name="Picture 3">
            <a:extLst>
              <a:ext uri="{FF2B5EF4-FFF2-40B4-BE49-F238E27FC236}">
                <a16:creationId xmlns:a16="http://schemas.microsoft.com/office/drawing/2014/main" id="{A1FD97EA-8B24-F65F-7473-670BF70623BB}"/>
              </a:ext>
            </a:extLst>
          </p:cNvPr>
          <p:cNvPicPr>
            <a:picLocks noChangeAspect="1"/>
          </p:cNvPicPr>
          <p:nvPr/>
        </p:nvPicPr>
        <p:blipFill>
          <a:blip r:embed="rId4"/>
          <a:stretch>
            <a:fillRect/>
          </a:stretch>
        </p:blipFill>
        <p:spPr>
          <a:xfrm>
            <a:off x="6574971" y="1290996"/>
            <a:ext cx="5453286" cy="4840514"/>
          </a:xfrm>
          <a:prstGeom prst="rect">
            <a:avLst/>
          </a:prstGeom>
        </p:spPr>
      </p:pic>
      <p:sp>
        <p:nvSpPr>
          <p:cNvPr id="6" name="Rectangle 5">
            <a:extLst>
              <a:ext uri="{FF2B5EF4-FFF2-40B4-BE49-F238E27FC236}">
                <a16:creationId xmlns:a16="http://schemas.microsoft.com/office/drawing/2014/main" id="{FD2AA5F0-4D06-3609-4EFB-DFBEE1CA937D}"/>
              </a:ext>
            </a:extLst>
          </p:cNvPr>
          <p:cNvSpPr/>
          <p:nvPr/>
        </p:nvSpPr>
        <p:spPr>
          <a:xfrm>
            <a:off x="6574970" y="1671086"/>
            <a:ext cx="111760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0" name="Rectangle 9">
            <a:extLst>
              <a:ext uri="{FF2B5EF4-FFF2-40B4-BE49-F238E27FC236}">
                <a16:creationId xmlns:a16="http://schemas.microsoft.com/office/drawing/2014/main" id="{E3EA0C8C-5844-D92C-3665-92ABDA6F4FA8}"/>
              </a:ext>
            </a:extLst>
          </p:cNvPr>
          <p:cNvSpPr/>
          <p:nvPr/>
        </p:nvSpPr>
        <p:spPr>
          <a:xfrm>
            <a:off x="7758804" y="2060187"/>
            <a:ext cx="108397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1" name="Rectangle 10">
            <a:extLst>
              <a:ext uri="{FF2B5EF4-FFF2-40B4-BE49-F238E27FC236}">
                <a16:creationId xmlns:a16="http://schemas.microsoft.com/office/drawing/2014/main" id="{AC847DFB-0F62-8944-821A-6F8570D02587}"/>
              </a:ext>
            </a:extLst>
          </p:cNvPr>
          <p:cNvSpPr/>
          <p:nvPr/>
        </p:nvSpPr>
        <p:spPr>
          <a:xfrm>
            <a:off x="8961148" y="2302203"/>
            <a:ext cx="1185942"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50" dirty="0"/>
              <a:t>GROW!</a:t>
            </a:r>
          </a:p>
        </p:txBody>
      </p:sp>
      <p:sp>
        <p:nvSpPr>
          <p:cNvPr id="7" name="Lightning Bolt 6">
            <a:extLst>
              <a:ext uri="{FF2B5EF4-FFF2-40B4-BE49-F238E27FC236}">
                <a16:creationId xmlns:a16="http://schemas.microsoft.com/office/drawing/2014/main" id="{336EEAC2-DF0E-0EB0-D84A-51CADAA0AD0D}"/>
              </a:ext>
            </a:extLst>
          </p:cNvPr>
          <p:cNvSpPr/>
          <p:nvPr/>
        </p:nvSpPr>
        <p:spPr>
          <a:xfrm rot="3950120">
            <a:off x="10147090" y="1641086"/>
            <a:ext cx="419310" cy="66111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CBFD84-4250-2049-A6A4-B8A75C1524A9}"/>
              </a:ext>
            </a:extLst>
          </p:cNvPr>
          <p:cNvSpPr/>
          <p:nvPr/>
        </p:nvSpPr>
        <p:spPr>
          <a:xfrm>
            <a:off x="10104760" y="2693603"/>
            <a:ext cx="1124191"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9" name="Rectangle 8">
            <a:extLst>
              <a:ext uri="{FF2B5EF4-FFF2-40B4-BE49-F238E27FC236}">
                <a16:creationId xmlns:a16="http://schemas.microsoft.com/office/drawing/2014/main" id="{AB6F46D7-EFA7-02B6-934E-8DBCFF356AC2}"/>
              </a:ext>
            </a:extLst>
          </p:cNvPr>
          <p:cNvSpPr/>
          <p:nvPr/>
        </p:nvSpPr>
        <p:spPr>
          <a:xfrm>
            <a:off x="11094819" y="2928453"/>
            <a:ext cx="982912" cy="7828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Grow..</a:t>
            </a:r>
          </a:p>
        </p:txBody>
      </p:sp>
      <p:sp>
        <p:nvSpPr>
          <p:cNvPr id="16" name="Title 1">
            <a:extLst>
              <a:ext uri="{FF2B5EF4-FFF2-40B4-BE49-F238E27FC236}">
                <a16:creationId xmlns:a16="http://schemas.microsoft.com/office/drawing/2014/main" id="{E7206AEC-BD96-29E7-DC80-D3160DA2055D}"/>
              </a:ext>
            </a:extLst>
          </p:cNvPr>
          <p:cNvSpPr>
            <a:spLocks noGrp="1"/>
          </p:cNvSpPr>
          <p:nvPr>
            <p:ph type="title"/>
          </p:nvPr>
        </p:nvSpPr>
        <p:spPr>
          <a:xfrm>
            <a:off x="351817" y="3222"/>
            <a:ext cx="10515600" cy="1325563"/>
          </a:xfrm>
        </p:spPr>
        <p:txBody>
          <a:bodyPr/>
          <a:lstStyle/>
          <a:p>
            <a:pPr algn="ctr"/>
            <a:r>
              <a:rPr lang="en-US" dirty="0"/>
              <a:t>Correct the message</a:t>
            </a:r>
          </a:p>
        </p:txBody>
      </p:sp>
      <p:sp>
        <p:nvSpPr>
          <p:cNvPr id="19" name="TextBox 18">
            <a:extLst>
              <a:ext uri="{FF2B5EF4-FFF2-40B4-BE49-F238E27FC236}">
                <a16:creationId xmlns:a16="http://schemas.microsoft.com/office/drawing/2014/main" id="{1D6EE8FC-D4A0-F538-8433-0CBDA4208412}"/>
              </a:ext>
            </a:extLst>
          </p:cNvPr>
          <p:cNvSpPr txBox="1"/>
          <p:nvPr/>
        </p:nvSpPr>
        <p:spPr>
          <a:xfrm>
            <a:off x="8961148" y="4760686"/>
            <a:ext cx="67633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AKT1</a:t>
            </a:r>
          </a:p>
          <a:p>
            <a:r>
              <a:rPr lang="en-US" dirty="0"/>
              <a:t>E17K</a:t>
            </a:r>
          </a:p>
        </p:txBody>
      </p:sp>
    </p:spTree>
    <p:extLst>
      <p:ext uri="{BB962C8B-B14F-4D97-AF65-F5344CB8AC3E}">
        <p14:creationId xmlns:p14="http://schemas.microsoft.com/office/powerpoint/2010/main" val="166454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562BA-F3E2-A4A9-715D-D4EA6BF4F386}"/>
              </a:ext>
            </a:extLst>
          </p:cNvPr>
          <p:cNvSpPr>
            <a:spLocks noGrp="1"/>
          </p:cNvSpPr>
          <p:nvPr>
            <p:ph type="title"/>
          </p:nvPr>
        </p:nvSpPr>
        <p:spPr/>
        <p:txBody>
          <a:bodyPr/>
          <a:lstStyle/>
          <a:p>
            <a:r>
              <a:rPr lang="en-US" dirty="0"/>
              <a:t>So many questions…</a:t>
            </a:r>
          </a:p>
        </p:txBody>
      </p:sp>
      <p:sp>
        <p:nvSpPr>
          <p:cNvPr id="3" name="Content Placeholder 2">
            <a:extLst>
              <a:ext uri="{FF2B5EF4-FFF2-40B4-BE49-F238E27FC236}">
                <a16:creationId xmlns:a16="http://schemas.microsoft.com/office/drawing/2014/main" id="{0686156D-DDBE-8DE4-2734-9D0A2A511BDA}"/>
              </a:ext>
            </a:extLst>
          </p:cNvPr>
          <p:cNvSpPr>
            <a:spLocks noGrp="1"/>
          </p:cNvSpPr>
          <p:nvPr>
            <p:ph idx="1"/>
          </p:nvPr>
        </p:nvSpPr>
        <p:spPr>
          <a:xfrm>
            <a:off x="838200" y="1825625"/>
            <a:ext cx="10515600" cy="4909004"/>
          </a:xfrm>
        </p:spPr>
        <p:txBody>
          <a:bodyPr>
            <a:normAutofit lnSpcReduction="10000"/>
          </a:bodyPr>
          <a:lstStyle/>
          <a:p>
            <a:r>
              <a:rPr lang="en-US" dirty="0"/>
              <a:t>What dose?</a:t>
            </a:r>
          </a:p>
          <a:p>
            <a:r>
              <a:rPr lang="en-US" dirty="0"/>
              <a:t>Is it safe?</a:t>
            </a:r>
          </a:p>
          <a:p>
            <a:r>
              <a:rPr lang="en-US" dirty="0"/>
              <a:t>What does it mean to say it works?</a:t>
            </a:r>
          </a:p>
          <a:p>
            <a:r>
              <a:rPr lang="en-US" dirty="0"/>
              <a:t>How do you measure that?</a:t>
            </a:r>
          </a:p>
          <a:p>
            <a:r>
              <a:rPr lang="en-US" dirty="0"/>
              <a:t>Does it work?</a:t>
            </a:r>
          </a:p>
          <a:p>
            <a:r>
              <a:rPr lang="en-US" dirty="0"/>
              <a:t>For how long does it work?</a:t>
            </a:r>
          </a:p>
          <a:p>
            <a:r>
              <a:rPr lang="en-US" dirty="0"/>
              <a:t>How long is treatment needed?</a:t>
            </a:r>
          </a:p>
          <a:p>
            <a:r>
              <a:rPr lang="en-US" dirty="0"/>
              <a:t>Can it be combined with surgery?</a:t>
            </a:r>
          </a:p>
          <a:p>
            <a:r>
              <a:rPr lang="en-US" dirty="0"/>
              <a:t>When should treatment start?</a:t>
            </a:r>
          </a:p>
          <a:p>
            <a:r>
              <a:rPr lang="en-US" dirty="0"/>
              <a:t>Will more than one treatment be needed?</a:t>
            </a:r>
          </a:p>
          <a:p>
            <a:endParaRPr lang="en-US" dirty="0"/>
          </a:p>
        </p:txBody>
      </p:sp>
    </p:spTree>
    <p:extLst>
      <p:ext uri="{BB962C8B-B14F-4D97-AF65-F5344CB8AC3E}">
        <p14:creationId xmlns:p14="http://schemas.microsoft.com/office/powerpoint/2010/main" val="404075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90EB-44E3-AC13-25E0-5BB8E809B1DA}"/>
              </a:ext>
            </a:extLst>
          </p:cNvPr>
          <p:cNvSpPr>
            <a:spLocks noGrp="1"/>
          </p:cNvSpPr>
          <p:nvPr>
            <p:ph type="title"/>
          </p:nvPr>
        </p:nvSpPr>
        <p:spPr/>
        <p:txBody>
          <a:bodyPr/>
          <a:lstStyle/>
          <a:p>
            <a:r>
              <a:rPr lang="en-US" dirty="0"/>
              <a:t>What dose? “Phase 0/1”</a:t>
            </a:r>
          </a:p>
        </p:txBody>
      </p:sp>
    </p:spTree>
    <p:extLst>
      <p:ext uri="{BB962C8B-B14F-4D97-AF65-F5344CB8AC3E}">
        <p14:creationId xmlns:p14="http://schemas.microsoft.com/office/powerpoint/2010/main" val="2706106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6C675D7-D09E-2370-E67D-582B80AECA4F}"/>
              </a:ext>
            </a:extLst>
          </p:cNvPr>
          <p:cNvSpPr>
            <a:spLocks noGrp="1"/>
          </p:cNvSpPr>
          <p:nvPr>
            <p:ph type="title"/>
          </p:nvPr>
        </p:nvSpPr>
        <p:spPr/>
        <p:txBody>
          <a:bodyPr/>
          <a:lstStyle/>
          <a:p>
            <a:r>
              <a:rPr lang="en-US" dirty="0"/>
              <a:t>What dose? “Phase 0/1”</a:t>
            </a:r>
          </a:p>
        </p:txBody>
      </p:sp>
      <p:pic>
        <p:nvPicPr>
          <p:cNvPr id="5" name="Content Placeholder 4" descr="Text&#10;&#10;Description automatically generated">
            <a:extLst>
              <a:ext uri="{FF2B5EF4-FFF2-40B4-BE49-F238E27FC236}">
                <a16:creationId xmlns:a16="http://schemas.microsoft.com/office/drawing/2014/main" id="{425F4A37-D7B3-1062-4367-15E318E44688}"/>
              </a:ext>
            </a:extLst>
          </p:cNvPr>
          <p:cNvPicPr>
            <a:picLocks noGrp="1" noChangeAspect="1"/>
          </p:cNvPicPr>
          <p:nvPr>
            <p:ph idx="1"/>
          </p:nvPr>
        </p:nvPicPr>
        <p:blipFill>
          <a:blip r:embed="rId2"/>
          <a:stretch>
            <a:fillRect/>
          </a:stretch>
        </p:blipFill>
        <p:spPr>
          <a:xfrm>
            <a:off x="1733550" y="2470037"/>
            <a:ext cx="8724900" cy="2336800"/>
          </a:xfrm>
        </p:spPr>
      </p:pic>
    </p:spTree>
    <p:extLst>
      <p:ext uri="{BB962C8B-B14F-4D97-AF65-F5344CB8AC3E}">
        <p14:creationId xmlns:p14="http://schemas.microsoft.com/office/powerpoint/2010/main" val="33386168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7752</TotalTime>
  <Words>1549</Words>
  <Application>Microsoft Macintosh PowerPoint</Application>
  <PresentationFormat>Widescreen</PresentationFormat>
  <Paragraphs>250</Paragraphs>
  <Slides>41</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Cambria Math</vt:lpstr>
      <vt:lpstr>Office Theme</vt:lpstr>
      <vt:lpstr>PowerPoint Presentation</vt:lpstr>
      <vt:lpstr>Why Targeted Therapy?</vt:lpstr>
      <vt:lpstr>Correct the message</vt:lpstr>
      <vt:lpstr>Correct the message</vt:lpstr>
      <vt:lpstr>PowerPoint Presentation</vt:lpstr>
      <vt:lpstr>Correct the message</vt:lpstr>
      <vt:lpstr>So many questions…</vt:lpstr>
      <vt:lpstr>What dose? “Phase 0/1”</vt:lpstr>
      <vt:lpstr>What dose? “Phase 0/1”</vt:lpstr>
      <vt:lpstr>Miransertib 5 mg/m2/day  50% Reduction in p-AKT in Affected Tissue</vt:lpstr>
      <vt:lpstr>Is it safe? ”Phase 1”</vt:lpstr>
      <vt:lpstr>Is it safe? “Phase 1”</vt:lpstr>
      <vt:lpstr>Is it safe?</vt:lpstr>
      <vt:lpstr>PowerPoint Presentation</vt:lpstr>
      <vt:lpstr>What does “working” mean?</vt:lpstr>
      <vt:lpstr>What does “working” mean?</vt:lpstr>
      <vt:lpstr>How do you measure that?</vt:lpstr>
      <vt:lpstr>CCTN involves ~5% more of the plantar surface per year during childhood</vt:lpstr>
      <vt:lpstr>Leg length discrepancy</vt:lpstr>
      <vt:lpstr>Measurement with Low Dose CT  Improves Quantitation of Cystic Lung Disease</vt:lpstr>
      <vt:lpstr>PowerPoint Presentation</vt:lpstr>
      <vt:lpstr>PowerPoint Presentation</vt:lpstr>
      <vt:lpstr>Does it work?</vt:lpstr>
      <vt:lpstr>PowerPoint Presentation</vt:lpstr>
      <vt:lpstr>PowerPoint Presentation</vt:lpstr>
      <vt:lpstr>PowerPoint Presentation</vt:lpstr>
      <vt:lpstr>PowerPoint Presentation</vt:lpstr>
      <vt:lpstr>PowerPoint Presentation</vt:lpstr>
      <vt:lpstr>Does it really work? “Phase 2”</vt:lpstr>
      <vt:lpstr>PowerPoint Presentation</vt:lpstr>
      <vt:lpstr>Big picture…</vt:lpstr>
      <vt:lpstr>How is this study seeing if miransertib works?</vt:lpstr>
      <vt:lpstr>PowerPoint Presentation</vt:lpstr>
      <vt:lpstr>PowerPoint Presentation</vt:lpstr>
      <vt:lpstr>PowerPoint Presentation</vt:lpstr>
      <vt:lpstr>PowerPoint Presentation</vt:lpstr>
      <vt:lpstr>PowerPoint Presentation</vt:lpstr>
      <vt:lpstr>PowerPoint Presentation</vt:lpstr>
      <vt:lpstr>Which tests will you do? </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Hodges, Mia (NIH/NHGRI) [F]</dc:creator>
  <cp:lastModifiedBy>Ours, Chris (NIH/NHGRI) [E]</cp:lastModifiedBy>
  <cp:revision>59</cp:revision>
  <dcterms:created xsi:type="dcterms:W3CDTF">2021-03-03T19:38:55Z</dcterms:created>
  <dcterms:modified xsi:type="dcterms:W3CDTF">2022-10-07T12:00:43Z</dcterms:modified>
</cp:coreProperties>
</file>