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5" r:id="rId9"/>
    <p:sldId id="268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7023"/>
  </p:normalViewPr>
  <p:slideViewPr>
    <p:cSldViewPr snapToGrid="0">
      <p:cViewPr>
        <p:scale>
          <a:sx n="115" d="100"/>
          <a:sy n="115" d="100"/>
        </p:scale>
        <p:origin x="259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B57E-73E1-3C49-A685-AFBC071B8AEA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3058-8CD9-3845-B7E9-49581B0D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C3058-8CD9-3845-B7E9-49581B0DD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6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734C-EEEF-3FA4-6429-B4840751A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BC31-E69F-A174-E87A-12637AA14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9F06D-C324-88A5-505F-714BE29A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2167A-609E-9449-2EDA-3E84AE81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998EA-FAD9-CC8D-D7D2-19F28C40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25A8-B9D1-4AE0-25D1-646D3507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3D4B2-2A8E-0255-E85C-9ED84A71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5EFC6-7920-3320-8DF0-A4A149F4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70CA-EEFA-A9D4-F0F6-61E61DC2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CB4E0-7A70-29BB-1A20-ACAF47B6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C8A2A-3C86-A45A-4368-3F92A3308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9E3EA-B4E5-05F4-E152-7A87EB612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ECA0-72A7-80A1-B93D-8E883CA0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AB5B2-F38D-8F76-5725-B2130185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837E-8933-5315-2731-73CA74F4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576C-B9C7-ED34-0766-FA6DB7E5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8871-A75C-BD56-91E0-3BABC1A5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E69D-2278-1199-B2B8-8A0BD62F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6A68-FE5E-5D0F-EDC3-10A4BFFC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B49B-65E4-8E8B-C462-2A6E7B6B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B6A2-FADE-2227-5D2A-078446F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1CD9A-1F7E-D42C-6CAD-F86B8B6A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9F02-1D7C-A5BD-B717-A97F407E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818F-D8E1-1BB5-9895-8F212A31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F5909-BCEC-3D2C-DE2B-88F4E7F7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927B-2143-4ED9-C95F-047D7260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A4B62-5FBA-C0C4-0BF1-1853062FE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6153C-9A45-1D92-7E48-B963869E2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D6C04-C5FC-6FCB-9F50-7D8757A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C2B77-6E3A-F7FD-05D0-5486E0D4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A1235-9795-7CA3-1C07-C8843AE2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6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B0BE-ADD8-068B-E853-9726B12C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B05AE-AA1A-6BF3-38DF-03FA9153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22D5C-38A8-3FF0-0E56-D6166B79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ECBD9-AE4E-B14B-6531-7F1C2D428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6232E-9973-79CF-1685-5DE234F98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1A92C-7F2C-B468-9AFE-40072ECD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6CB7D-7D52-878D-BBB8-FFDD2E7B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DCA5A-1476-4A5A-B8C1-F8A0B6C7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10C2-665F-8A5A-1CF6-6DD68195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049A6-E191-0B35-7B07-BCE7C379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3EB89-820F-0654-2143-7D35F58E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B470A-39B3-D476-712B-4BAC9B3D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8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E4CE3-BECC-D1F2-F462-5FCCA090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8FB9A-0E7A-5DD4-7AD4-89803541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483E2-0375-DAD8-27B4-2519D6B7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71A2-F73D-C06D-0F33-3BDEABC4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51AD-7E74-A58D-C222-854C04FC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2B404-AA53-0465-5FB9-5C8DA43B0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1C886-EDBF-CF27-1350-116BFDEA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4ED4D-FAC6-F341-026E-4670ADA0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60B7E-6A6C-E5A7-38F1-24746122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100C-15E1-6FC7-950E-2F0458AC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20EEB-CA0B-FCC8-6CE8-0752F1063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46156-B7E4-69C7-9186-EFFC921A5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5290B-0814-243D-A462-770A589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A6CA-0DB9-949F-D9A3-7D7ACE3F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16442-498A-A362-C77D-0B6836BF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BB634-29A0-5E8F-0511-155825BE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E1758-0E70-89F6-24FF-C384DF9A6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5A51-AD12-F043-FB93-3BE9CF135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78A9-7723-7441-AD0F-F12113F5EE66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AD50D-8E64-22A3-A6AD-CB8C796D1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5F2CE-BF59-CE6E-CB64-9EAAD81FC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0CABB-3EB8-364E-BA34-3F53FB55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F203-2C07-CCF1-748C-26631A935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History of Proteus Syndrome Research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8092F-55A8-8625-B158-A53034A0F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Leslie Biesecker, MD</a:t>
            </a:r>
          </a:p>
          <a:p>
            <a:r>
              <a:rPr lang="en-US" dirty="0"/>
              <a:t>PSF Joint Family Conference</a:t>
            </a:r>
          </a:p>
          <a:p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3977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3 Years Ago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98923" cy="3000375"/>
          </a:xfrm>
        </p:spPr>
        <p:txBody>
          <a:bodyPr/>
          <a:lstStyle/>
          <a:p>
            <a:r>
              <a:rPr lang="en-US" dirty="0" err="1"/>
              <a:t>ArQule</a:t>
            </a:r>
            <a:r>
              <a:rPr lang="en-US" dirty="0"/>
              <a:t> collaboration</a:t>
            </a:r>
          </a:p>
          <a:p>
            <a:r>
              <a:rPr lang="en-US" dirty="0"/>
              <a:t>First trial of targeted, specific therapy</a:t>
            </a:r>
          </a:p>
          <a:p>
            <a:r>
              <a:rPr lang="en-US" dirty="0"/>
              <a:t>Good safety profile</a:t>
            </a:r>
          </a:p>
          <a:p>
            <a:r>
              <a:rPr lang="en-US" dirty="0"/>
              <a:t>Hints of efficacy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36607E6-8EAF-D39D-BF10-48EC1B0B3E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3035" y="3015264"/>
            <a:ext cx="5929947" cy="2310766"/>
          </a:xfrm>
        </p:spPr>
      </p:pic>
      <p:sp>
        <p:nvSpPr>
          <p:cNvPr id="55" name="Right Arrow 54">
            <a:extLst>
              <a:ext uri="{FF2B5EF4-FFF2-40B4-BE49-F238E27FC236}">
                <a16:creationId xmlns:a16="http://schemas.microsoft.com/office/drawing/2014/main" id="{A4979C41-F1DD-B23C-CD03-DB88558CA9AB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F61FCEE7-1342-050F-BB40-E302E6D28F22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4F88E5-0970-B2A7-6BF1-94686127E914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58" name="Triangle 57">
            <a:extLst>
              <a:ext uri="{FF2B5EF4-FFF2-40B4-BE49-F238E27FC236}">
                <a16:creationId xmlns:a16="http://schemas.microsoft.com/office/drawing/2014/main" id="{C024093F-8070-00E5-FA5C-837C88A5D037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EB4D62-B717-3D18-4EBD-4910D9907C7A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9C913DE3-DCDA-FE3A-F9C1-D03217BAA36B}"/>
              </a:ext>
            </a:extLst>
          </p:cNvPr>
          <p:cNvSpPr/>
          <p:nvPr/>
        </p:nvSpPr>
        <p:spPr>
          <a:xfrm rot="10800000">
            <a:off x="859009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03B9D9-C3F9-8CCE-6ED3-F02247963445}"/>
              </a:ext>
            </a:extLst>
          </p:cNvPr>
          <p:cNvSpPr txBox="1"/>
          <p:nvPr/>
        </p:nvSpPr>
        <p:spPr>
          <a:xfrm>
            <a:off x="8355367" y="5861860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4C11FE93-B2EF-24B3-A25E-681A618F5C68}"/>
              </a:ext>
            </a:extLst>
          </p:cNvPr>
          <p:cNvSpPr/>
          <p:nvPr/>
        </p:nvSpPr>
        <p:spPr>
          <a:xfrm rot="10800000">
            <a:off x="10815854" y="618281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C5971A9-6C06-B31A-6ADC-8B46A8F680D1}"/>
              </a:ext>
            </a:extLst>
          </p:cNvPr>
          <p:cNvSpPr txBox="1"/>
          <p:nvPr/>
        </p:nvSpPr>
        <p:spPr>
          <a:xfrm>
            <a:off x="10591914" y="5693809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D64721-A183-1368-F11E-1EA245CD56CD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07502C-5F21-51CC-4E73-520598A9B0F3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BDBB447-07AD-84E8-2CD2-385B954390F3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D2E25F8-2192-696B-FD07-4E1C975C7A8E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CDA09E-6C1F-6773-E746-798684A7CFD0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riangle 68">
            <a:extLst>
              <a:ext uri="{FF2B5EF4-FFF2-40B4-BE49-F238E27FC236}">
                <a16:creationId xmlns:a16="http://schemas.microsoft.com/office/drawing/2014/main" id="{C84B7534-EE27-5265-36A0-92F99CFDFB84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53CCCB-9604-D817-3953-1FB1CCAAD665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D6383172-F281-492D-E1B8-0C75FC9D2DD9}"/>
              </a:ext>
            </a:extLst>
          </p:cNvPr>
          <p:cNvSpPr/>
          <p:nvPr/>
        </p:nvSpPr>
        <p:spPr>
          <a:xfrm rot="10800000">
            <a:off x="5699857" y="6176957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C2C029-F045-1B6C-98D0-3B4EF2DB3D49}"/>
              </a:ext>
            </a:extLst>
          </p:cNvPr>
          <p:cNvSpPr txBox="1"/>
          <p:nvPr/>
        </p:nvSpPr>
        <p:spPr>
          <a:xfrm>
            <a:off x="5435661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72FA20-C6FD-3591-0FE3-AC96C6EBD24D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B5D8DC9-887F-AE62-90F6-1BAB4A305DBA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6A0B74A-9085-F0D6-2E2D-2D7F9A9557B9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159AF1-0D8E-991D-465B-6A89875BD3F6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id="{7C78B31F-1EA5-AB43-F97C-F59AB175E63D}"/>
              </a:ext>
            </a:extLst>
          </p:cNvPr>
          <p:cNvSpPr/>
          <p:nvPr/>
        </p:nvSpPr>
        <p:spPr>
          <a:xfrm rot="10800000">
            <a:off x="10535221" y="6182820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2AC6D9-BD2A-74C2-B2DE-D95E8CC812E6}"/>
              </a:ext>
            </a:extLst>
          </p:cNvPr>
          <p:cNvSpPr txBox="1"/>
          <p:nvPr/>
        </p:nvSpPr>
        <p:spPr>
          <a:xfrm>
            <a:off x="10274246" y="5874236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92F2E26-289C-77AE-576A-0946270E6F7D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275711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This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98923" cy="3000375"/>
          </a:xfrm>
        </p:spPr>
        <p:txBody>
          <a:bodyPr/>
          <a:lstStyle/>
          <a:p>
            <a:r>
              <a:rPr lang="en-US" dirty="0"/>
              <a:t>Merck collaboration</a:t>
            </a:r>
          </a:p>
          <a:p>
            <a:r>
              <a:rPr lang="en-US" dirty="0"/>
              <a:t>Efficacy trial</a:t>
            </a:r>
          </a:p>
          <a:p>
            <a:endParaRPr lang="en-US" dirty="0"/>
          </a:p>
          <a:p>
            <a:r>
              <a:rPr lang="en-US" dirty="0"/>
              <a:t>We have come a long way, together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DBA0CBD-775C-5232-01D0-19E833A6C409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BF5D116-70AF-4479-42B9-E611CC73B0F7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92950-2E1B-40A4-4817-11EEBE91EE23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C7D7B276-C093-36AE-2E3D-65EADB17048D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EC40A-1F71-E3DB-3FE3-52DDEA3F0F20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578CA447-EE4F-1975-9F8E-2508282C2AD2}"/>
              </a:ext>
            </a:extLst>
          </p:cNvPr>
          <p:cNvSpPr/>
          <p:nvPr/>
        </p:nvSpPr>
        <p:spPr>
          <a:xfrm rot="10800000">
            <a:off x="859009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7CDEE4-DA89-F868-7CAE-F9165131A0AD}"/>
              </a:ext>
            </a:extLst>
          </p:cNvPr>
          <p:cNvSpPr txBox="1"/>
          <p:nvPr/>
        </p:nvSpPr>
        <p:spPr>
          <a:xfrm>
            <a:off x="8355367" y="5861860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4E2085A7-B5A9-DCC6-B3DB-54E1A20E23CA}"/>
              </a:ext>
            </a:extLst>
          </p:cNvPr>
          <p:cNvSpPr/>
          <p:nvPr/>
        </p:nvSpPr>
        <p:spPr>
          <a:xfrm rot="10800000">
            <a:off x="10815854" y="618281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E6F25-A523-64AF-FC33-1243BB61DC59}"/>
              </a:ext>
            </a:extLst>
          </p:cNvPr>
          <p:cNvSpPr txBox="1"/>
          <p:nvPr/>
        </p:nvSpPr>
        <p:spPr>
          <a:xfrm>
            <a:off x="10591914" y="5693809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5159ECA-B220-AFE1-4B5F-4228D6088610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640BF8-3DEC-ADA5-0D0B-051A6D37A2D1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2C41AE-8038-60B8-3ABC-93D840831A5F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086489-88B2-BE56-D495-267612F47400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F6D70-70EC-3E43-6110-A86B98C7DCA8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2C9185F6-2B8D-B8C7-54ED-BF54DAC94460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02F921-4BAA-9ABB-0F4E-889078DD3471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99A60525-57F0-0535-DA9E-AD25E692B88A}"/>
              </a:ext>
            </a:extLst>
          </p:cNvPr>
          <p:cNvSpPr/>
          <p:nvPr/>
        </p:nvSpPr>
        <p:spPr>
          <a:xfrm rot="10800000">
            <a:off x="5699857" y="6176957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CF5177-013A-251E-D60F-DCD2B14BF7A5}"/>
              </a:ext>
            </a:extLst>
          </p:cNvPr>
          <p:cNvSpPr txBox="1"/>
          <p:nvPr/>
        </p:nvSpPr>
        <p:spPr>
          <a:xfrm>
            <a:off x="5435661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1B2B6B-B4E0-D9C0-F55D-E3A5C5D86E20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0B4B3-5A85-0B9F-E5CE-1254493DD31B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C95DAA-0AC4-1772-A4CB-AE67AFC5A238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30ABE7-5EAF-AEA8-8A6B-656740BEFF0B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075F8A47-6F35-F001-9398-B211EFFAE79D}"/>
              </a:ext>
            </a:extLst>
          </p:cNvPr>
          <p:cNvSpPr/>
          <p:nvPr/>
        </p:nvSpPr>
        <p:spPr>
          <a:xfrm rot="10800000">
            <a:off x="10535221" y="6182820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168F14-558D-824F-8A6C-B9F06E9A4BBB}"/>
              </a:ext>
            </a:extLst>
          </p:cNvPr>
          <p:cNvSpPr txBox="1"/>
          <p:nvPr/>
        </p:nvSpPr>
        <p:spPr>
          <a:xfrm>
            <a:off x="10274246" y="5874236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DB8986-C1D1-D4B8-15FA-602F1D6651A2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287433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98923" cy="3000375"/>
          </a:xfrm>
        </p:spPr>
        <p:txBody>
          <a:bodyPr/>
          <a:lstStyle/>
          <a:p>
            <a:r>
              <a:rPr lang="en-US" dirty="0"/>
              <a:t>Future trials</a:t>
            </a:r>
          </a:p>
          <a:p>
            <a:pPr lvl="1"/>
            <a:r>
              <a:rPr lang="en-US" dirty="0"/>
              <a:t>Refine, optimize treatment</a:t>
            </a:r>
          </a:p>
          <a:p>
            <a:pPr lvl="1"/>
            <a:r>
              <a:rPr lang="en-US" dirty="0"/>
              <a:t>New medications</a:t>
            </a:r>
          </a:p>
          <a:p>
            <a:r>
              <a:rPr lang="en-US" dirty="0"/>
              <a:t>Earlier diagnosis</a:t>
            </a:r>
          </a:p>
          <a:p>
            <a:r>
              <a:rPr lang="en-US" dirty="0"/>
              <a:t>Gene correction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6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Future trials</a:t>
            </a:r>
          </a:p>
          <a:p>
            <a:pPr lvl="1"/>
            <a:r>
              <a:rPr lang="en-US" dirty="0"/>
              <a:t>Refine, optimize treatment</a:t>
            </a:r>
          </a:p>
          <a:p>
            <a:pPr lvl="1"/>
            <a:r>
              <a:rPr lang="en-US" dirty="0"/>
              <a:t>New medications</a:t>
            </a:r>
          </a:p>
          <a:p>
            <a:r>
              <a:rPr lang="en-US" dirty="0"/>
              <a:t>Earlier diagnosis</a:t>
            </a:r>
          </a:p>
          <a:p>
            <a:r>
              <a:rPr lang="en-US" dirty="0"/>
              <a:t>Gene correction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E9411-3C54-0E97-AAE3-F5CACCF84D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Thanks to</a:t>
            </a:r>
          </a:p>
          <a:p>
            <a:r>
              <a:rPr lang="en-US" dirty="0"/>
              <a:t>PSF US &amp; UK</a:t>
            </a:r>
          </a:p>
          <a:p>
            <a:r>
              <a:rPr lang="en-US" dirty="0"/>
              <a:t>Study participants</a:t>
            </a:r>
          </a:p>
          <a:p>
            <a:r>
              <a:rPr lang="en-US" dirty="0"/>
              <a:t>NIH</a:t>
            </a:r>
          </a:p>
          <a:p>
            <a:r>
              <a:rPr lang="en-US" dirty="0"/>
              <a:t>Chris Ours, Julie Sapp, Lenita Smith, Olivia </a:t>
            </a:r>
            <a:r>
              <a:rPr lang="en-US" dirty="0" err="1"/>
              <a:t>Rostagni</a:t>
            </a:r>
            <a:r>
              <a:rPr lang="en-US" dirty="0"/>
              <a:t>, Laura Tosi, Tom </a:t>
            </a:r>
            <a:r>
              <a:rPr lang="en-US"/>
              <a:t>Darling, and </a:t>
            </a:r>
            <a:r>
              <a:rPr lang="en-US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121279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E965-B9EF-7FF5-1043-5C5BF893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this all started…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D279E-9CE2-707B-74ED-A589124C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clear who had Proteus</a:t>
            </a:r>
          </a:p>
          <a:p>
            <a:pPr lvl="1"/>
            <a:r>
              <a:rPr lang="en-US" dirty="0"/>
              <a:t>No diagnostic criteria</a:t>
            </a:r>
          </a:p>
          <a:p>
            <a:r>
              <a:rPr lang="en-US" dirty="0"/>
              <a:t>Did not understand range of severity</a:t>
            </a:r>
          </a:p>
          <a:p>
            <a:r>
              <a:rPr lang="en-US" dirty="0"/>
              <a:t>Did not have clear prognosis </a:t>
            </a:r>
          </a:p>
          <a:p>
            <a:r>
              <a:rPr lang="en-US" dirty="0"/>
              <a:t>Little information on practical management</a:t>
            </a:r>
          </a:p>
          <a:p>
            <a:r>
              <a:rPr lang="en-US" dirty="0"/>
              <a:t>Did not know cause</a:t>
            </a:r>
          </a:p>
          <a:p>
            <a:r>
              <a:rPr lang="en-US" dirty="0"/>
              <a:t>No specific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8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 Years Ago – 1983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Modern description of Proteus</a:t>
            </a:r>
          </a:p>
          <a:p>
            <a:r>
              <a:rPr lang="en-US" dirty="0"/>
              <a:t>Prof. Wiedemann</a:t>
            </a:r>
          </a:p>
          <a:p>
            <a:r>
              <a:rPr lang="en-US" dirty="0"/>
              <a:t>Four patients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25B609-5C39-8D2A-36A3-079D0843C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4483" y="3240399"/>
            <a:ext cx="6779317" cy="1991024"/>
          </a:xfr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B9AE8F2F-2470-5251-3E79-3DFED28F1020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17A4B64A-6089-4E8C-59EE-616585956E40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AE4AA-4CDE-C206-4C25-6086A1CB596F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005972-044B-3E1C-421D-E7E3E3A75FB9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54F6B0-DC2A-6880-17AC-EC309E14708F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57DA24-7B0C-6134-3378-B2BC87612636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29A91F-1E48-89C4-0E66-CD8B1ABE9490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2C9B53-3C16-7917-A326-4BE059856863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387D63-588F-8C7F-E512-AEA16D9259A9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81E892-E422-536F-48B0-DED130477748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7EACA-D62C-7F39-D13A-6DCCC6029B3C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F50806-2727-EC8C-3368-2196255C27B6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E3FBE1-4A6B-DE50-8655-E15D22E6E2E4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419256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26 Years Ago – 1998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17514"/>
            <a:ext cx="9719733" cy="4351338"/>
          </a:xfrm>
        </p:spPr>
        <p:txBody>
          <a:bodyPr/>
          <a:lstStyle/>
          <a:p>
            <a:r>
              <a:rPr lang="en-US" dirty="0"/>
              <a:t>Launch of NIH research program</a:t>
            </a:r>
          </a:p>
          <a:p>
            <a:r>
              <a:rPr lang="en-US" dirty="0"/>
              <a:t>Proteus NIH Clinic</a:t>
            </a:r>
          </a:p>
          <a:p>
            <a:r>
              <a:rPr lang="en-US" dirty="0"/>
              <a:t>18 patients</a:t>
            </a:r>
          </a:p>
          <a:p>
            <a:r>
              <a:rPr lang="en-US" dirty="0"/>
              <a:t>Began diagnostic splitting – Non-proteus mosaic overgrowth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53D4B04-14C6-ED02-F6F2-50E03F13E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01532" y="3508057"/>
            <a:ext cx="8348446" cy="2082154"/>
          </a:xfrm>
          <a:ln>
            <a:solidFill>
              <a:schemeClr val="accent1"/>
            </a:solidFill>
          </a:ln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4DED38F2-B63D-31BB-F880-47AEE6D301BA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7D7B0AA-FD9B-1E14-2CD8-391D6C209236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6963A-A1FB-2A3B-3E4A-71DDFEDB4458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5A7F9-2486-9C54-6862-648BDF815AFE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432CC0-5400-7FD9-E42F-5852768CEC1B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74E053-3746-E4EC-AF6D-C06B94337E81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3978DC-3D72-FD84-DEEF-C9EDA574EA67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839905-E961-A16E-1B9A-82FA470E8C24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74417A41-0C0F-2E2D-DA3A-1B15C7243DCD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CED429-7CE0-AC32-E88D-0AF9171CC4AA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D2F15-7081-4EF0-89A9-962FEB2EA4E1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03D79A-9279-2BEC-03B2-C90856B1FEAF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1C9D32-50BC-BB71-469E-72EBA02A219A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790055-AB92-B30A-132F-D326D0654112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94FC3-9F0B-70F1-526B-4EE11241F9F1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59052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23 Years Ago – 1999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Specific diagnostic criteria</a:t>
            </a:r>
          </a:p>
          <a:p>
            <a:r>
              <a:rPr lang="en-US" dirty="0"/>
              <a:t>Controversial</a:t>
            </a:r>
          </a:p>
          <a:p>
            <a:r>
              <a:rPr lang="en-US" dirty="0"/>
              <a:t>Difficult to ‘</a:t>
            </a:r>
            <a:r>
              <a:rPr lang="en-US" dirty="0" err="1"/>
              <a:t>undiagnose</a:t>
            </a:r>
            <a:r>
              <a:rPr lang="en-US" dirty="0"/>
              <a:t>’ individuals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C3D479-5F37-3CAF-6100-C39FCE665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1402" y="3429000"/>
            <a:ext cx="8450596" cy="1786467"/>
          </a:xfr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B5A696C6-DE57-3CA4-7DFE-88067B46024B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1F5C2A6E-C3FD-D677-5BA9-731BFFE36FC8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64D67-F6C2-FB78-750B-3BDCBCDE5EA1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2FCBB8-C107-0F92-B29C-CF1F53C2079A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6BBC06-E1B7-5BC8-81C3-58ADE4982FF5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9ABDB5-A4D4-CEF5-0161-98D980C341D4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65EBE4-DF5E-7B4D-50C5-5B89C9F47BB7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22E41F-4B33-8C0A-FF36-AD42D5F4C507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D1E397-86F2-4897-A5D1-2BE3673EB906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1F1965-8F48-6A43-0563-016C9FA3251D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angle 27">
            <a:extLst>
              <a:ext uri="{FF2B5EF4-FFF2-40B4-BE49-F238E27FC236}">
                <a16:creationId xmlns:a16="http://schemas.microsoft.com/office/drawing/2014/main" id="{1E252AB0-ED71-ABDC-1B7E-FA1BCE607139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C2508A-C19C-540A-D655-9E53AC20BFFF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01064F-B80E-805B-93D5-3D7007EC078B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1E7E6C-6BA3-F13F-0A17-F6FF1F6B9A7D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E088DF-8EC4-2E78-5C4F-1EDA6F58FFEE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CDF93C-5906-1A69-3960-348B231CE7FF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F2B7C3-BD17-9FC9-E3A5-6EF302E0B07E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246212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22 Years Ago –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00375"/>
          </a:xfrm>
        </p:spPr>
        <p:txBody>
          <a:bodyPr/>
          <a:lstStyle/>
          <a:p>
            <a:r>
              <a:rPr lang="en-US" dirty="0"/>
              <a:t>Recognition of blood clots and embolism as serious complication</a:t>
            </a:r>
          </a:p>
          <a:p>
            <a:r>
              <a:rPr lang="en-US" dirty="0"/>
              <a:t>Enabled preventive anticoagulation for surgery and serious illness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3A74F35-168C-58D5-9A9E-1DFE072BE6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608" y="2281723"/>
            <a:ext cx="5181600" cy="1891695"/>
          </a:xfrm>
        </p:spPr>
      </p:pic>
      <p:sp>
        <p:nvSpPr>
          <p:cNvPr id="43" name="Right Arrow 42">
            <a:extLst>
              <a:ext uri="{FF2B5EF4-FFF2-40B4-BE49-F238E27FC236}">
                <a16:creationId xmlns:a16="http://schemas.microsoft.com/office/drawing/2014/main" id="{996DC697-3A40-0C65-69BD-C8FECCBD8D43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9EF2C231-816C-B74D-A21B-646D264FA270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80384-13D8-48BE-CC58-CFD00E8719B6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A72BA775-498D-D2F0-6F26-D2C6347F5487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5E6CF4-FFC2-19F3-F742-7BE4718306E7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287C8D-EB85-7C15-85CA-D7CB0BEE7EA8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A5EDDE-0D05-05D7-4F0F-32450FFFB3EB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E95B770-AE0F-AC71-4980-27B67B8B9503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0AC87B7-9D6E-4BDC-A527-24C80B66624E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76E791-6224-EFAE-491D-3A12ED90083A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iangle 56">
            <a:extLst>
              <a:ext uri="{FF2B5EF4-FFF2-40B4-BE49-F238E27FC236}">
                <a16:creationId xmlns:a16="http://schemas.microsoft.com/office/drawing/2014/main" id="{494E1368-A376-1B71-9DBB-72B3740C0B98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4441CD-BA0F-3306-5028-962F0E8FE6A9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A3E38EE5-B7EC-8B46-AA72-EAC18190599B}"/>
              </a:ext>
            </a:extLst>
          </p:cNvPr>
          <p:cNvSpPr/>
          <p:nvPr/>
        </p:nvSpPr>
        <p:spPr>
          <a:xfrm rot="10800000">
            <a:off x="5699857" y="6176957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5044EE-6BB8-F0DE-9448-B27329409678}"/>
              </a:ext>
            </a:extLst>
          </p:cNvPr>
          <p:cNvSpPr txBox="1"/>
          <p:nvPr/>
        </p:nvSpPr>
        <p:spPr>
          <a:xfrm>
            <a:off x="5435661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70CA8E-2463-0F6F-1732-81011AD6A35B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8D4964-5967-264C-D19A-6E261E3CCD14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7A406F-771C-3547-571D-FA452DC46658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E956B4-27F6-C3F8-F770-877276BE6A91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7D7B816-41D3-3B0A-5A03-F553996DF68A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75971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11 Years Ago - 2011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00375"/>
          </a:xfrm>
        </p:spPr>
        <p:txBody>
          <a:bodyPr/>
          <a:lstStyle/>
          <a:p>
            <a:r>
              <a:rPr lang="en-US" dirty="0"/>
              <a:t>Cause discovered</a:t>
            </a:r>
          </a:p>
          <a:p>
            <a:r>
              <a:rPr lang="en-US" dirty="0"/>
              <a:t>Somatic mutation in </a:t>
            </a:r>
            <a:r>
              <a:rPr lang="en-US" i="1" dirty="0"/>
              <a:t>AKT1</a:t>
            </a:r>
          </a:p>
          <a:p>
            <a:r>
              <a:rPr lang="en-US" dirty="0"/>
              <a:t>Sequencing funded by PSF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592B37-98CE-A105-E83C-714CF5157E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984" r="26741" b="56888"/>
          <a:stretch/>
        </p:blipFill>
        <p:spPr>
          <a:xfrm>
            <a:off x="7007470" y="816930"/>
            <a:ext cx="3997758" cy="3467344"/>
          </a:xfrm>
        </p:spPr>
      </p:pic>
      <p:sp>
        <p:nvSpPr>
          <p:cNvPr id="43" name="Right Arrow 42">
            <a:extLst>
              <a:ext uri="{FF2B5EF4-FFF2-40B4-BE49-F238E27FC236}">
                <a16:creationId xmlns:a16="http://schemas.microsoft.com/office/drawing/2014/main" id="{7F575B85-4568-EABC-5289-259C18DFE43C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208E9733-01CA-3721-8065-F2DD334D6518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22C9F3-F545-38EC-B270-042BD7B32EB7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6BD23323-E5BF-A6C1-7C62-7585260E4A38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7FF14D-9C62-19F1-860A-2CF278131F22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A20ECAAD-9DB3-4C04-3316-A037BD5B0589}"/>
              </a:ext>
            </a:extLst>
          </p:cNvPr>
          <p:cNvSpPr/>
          <p:nvPr/>
        </p:nvSpPr>
        <p:spPr>
          <a:xfrm rot="10800000">
            <a:off x="859009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D6750-6684-1D04-9EE7-EF6BD6FE9B5B}"/>
              </a:ext>
            </a:extLst>
          </p:cNvPr>
          <p:cNvSpPr txBox="1"/>
          <p:nvPr/>
        </p:nvSpPr>
        <p:spPr>
          <a:xfrm>
            <a:off x="8355367" y="5861860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17B9CF-DCCA-8194-4FE8-C2170DCAB1DE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288583-5212-6C56-94B6-C9F2F9951913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3371AFF-F8C2-0E31-82DF-9C737FEC86FF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62F794-8F8B-1DC3-5E7B-935FEE066E96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583CD9-12FD-F8DD-C85C-625D67D776A8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iangle 56">
            <a:extLst>
              <a:ext uri="{FF2B5EF4-FFF2-40B4-BE49-F238E27FC236}">
                <a16:creationId xmlns:a16="http://schemas.microsoft.com/office/drawing/2014/main" id="{7C55EF4B-6522-5AB8-E192-FE0FA18618D4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4C572D-929F-402C-EA39-9DF003A74FE8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04CA86DE-8CB6-1CFC-D488-C6319868AC96}"/>
              </a:ext>
            </a:extLst>
          </p:cNvPr>
          <p:cNvSpPr/>
          <p:nvPr/>
        </p:nvSpPr>
        <p:spPr>
          <a:xfrm rot="10800000">
            <a:off x="5699857" y="6176957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3F71F-0E27-C335-E1C3-C9CD567431EF}"/>
              </a:ext>
            </a:extLst>
          </p:cNvPr>
          <p:cNvSpPr txBox="1"/>
          <p:nvPr/>
        </p:nvSpPr>
        <p:spPr>
          <a:xfrm>
            <a:off x="5435661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A10D34-9EFA-9AA7-2487-8917F990A76A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B6D6A61-771F-4C41-26CF-5A91426823DE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137FA0-3110-FD77-7BD8-358BF4925CDA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EB434CF-5FA6-8AE5-A207-6F6A30967AC6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D57D71-09BE-B413-35A4-2F71DB91E1D1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333938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11 Years Ago –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00375"/>
          </a:xfrm>
        </p:spPr>
        <p:txBody>
          <a:bodyPr/>
          <a:lstStyle/>
          <a:p>
            <a:r>
              <a:rPr lang="en-US" dirty="0"/>
              <a:t>Practical orthopedic management</a:t>
            </a:r>
          </a:p>
          <a:p>
            <a:r>
              <a:rPr lang="en-US" dirty="0"/>
              <a:t>Avoid problematic surgeries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49879169-A89C-4BD8-7B97-4FA9916670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8976"/>
          <a:stretch/>
        </p:blipFill>
        <p:spPr>
          <a:xfrm>
            <a:off x="5813061" y="2453607"/>
            <a:ext cx="6056555" cy="1744410"/>
          </a:xfrm>
        </p:spPr>
      </p:pic>
      <p:sp>
        <p:nvSpPr>
          <p:cNvPr id="45" name="Right Arrow 44">
            <a:extLst>
              <a:ext uri="{FF2B5EF4-FFF2-40B4-BE49-F238E27FC236}">
                <a16:creationId xmlns:a16="http://schemas.microsoft.com/office/drawing/2014/main" id="{618ACFFA-0071-F837-CAF0-6AE2DB34A7F3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2264FFCD-04C9-FFDC-6189-5BF9125B60E2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372CE6-5D16-F0E3-45C5-92B81540DB9F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330285CD-1466-BFC1-86AA-1F99FC76B268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EFF366-D91F-8951-E605-EEC2AE7E75A0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95C8FBE7-F845-72F0-9FBA-EDBFCB5C8EDB}"/>
              </a:ext>
            </a:extLst>
          </p:cNvPr>
          <p:cNvSpPr/>
          <p:nvPr/>
        </p:nvSpPr>
        <p:spPr>
          <a:xfrm rot="10800000">
            <a:off x="859009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891385-544E-DF6A-B3A2-6F796327EB9C}"/>
              </a:ext>
            </a:extLst>
          </p:cNvPr>
          <p:cNvSpPr txBox="1"/>
          <p:nvPr/>
        </p:nvSpPr>
        <p:spPr>
          <a:xfrm>
            <a:off x="8355367" y="5861860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5729B86-10B2-909B-F915-67E2D70DC399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900BEC9-034C-5E8C-11F0-2A8FA47344ED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8335462-1C63-B689-ADA5-D04B927598A2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A28A64-4949-D0FC-EC24-F539D03A867C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E992AB8-B2C9-8D4B-E812-A65E19068B64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iangle 58">
            <a:extLst>
              <a:ext uri="{FF2B5EF4-FFF2-40B4-BE49-F238E27FC236}">
                <a16:creationId xmlns:a16="http://schemas.microsoft.com/office/drawing/2014/main" id="{B6CE0ED2-043B-1BB6-C3F1-3CEC929ABA42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15C665-0AFB-A82B-1E5E-1E7B025D67FC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ABD347AF-2B06-D12D-056E-F8DCEF20ACE1}"/>
              </a:ext>
            </a:extLst>
          </p:cNvPr>
          <p:cNvSpPr/>
          <p:nvPr/>
        </p:nvSpPr>
        <p:spPr>
          <a:xfrm rot="10800000">
            <a:off x="5699857" y="6176957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02A756-8086-119C-136C-50490F2851DB}"/>
              </a:ext>
            </a:extLst>
          </p:cNvPr>
          <p:cNvSpPr txBox="1"/>
          <p:nvPr/>
        </p:nvSpPr>
        <p:spPr>
          <a:xfrm>
            <a:off x="5435661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83439E-4A36-C5AD-0606-5CBE1E3C180C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8F1E54-964F-17D5-406D-053F40356608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DA70275-5869-DD5A-688E-83C85770E70A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C439E6-3AAB-6702-8C0B-3E410AAA4DCB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64605C-1A12-7B8F-2310-583ED98C34F0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246964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608C-C318-8734-3232-3E2FF08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5 Years Ago –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EE60-5BA1-B7C0-7443-A2B875EB7D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Ability to measure CCTN</a:t>
            </a:r>
          </a:p>
          <a:p>
            <a:r>
              <a:rPr lang="en-US" dirty="0"/>
              <a:t>Insight into disease</a:t>
            </a:r>
          </a:p>
          <a:p>
            <a:r>
              <a:rPr lang="en-US" dirty="0"/>
              <a:t>Key for trial outcome measures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E17FEF6-D553-A9BB-F007-C8E38C2CE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395567"/>
            <a:ext cx="5965467" cy="2538258"/>
          </a:xfrm>
        </p:spPr>
      </p:pic>
      <p:sp>
        <p:nvSpPr>
          <p:cNvPr id="41" name="Right Arrow 40">
            <a:extLst>
              <a:ext uri="{FF2B5EF4-FFF2-40B4-BE49-F238E27FC236}">
                <a16:creationId xmlns:a16="http://schemas.microsoft.com/office/drawing/2014/main" id="{0D97E589-F21F-64C2-09CD-34C5BD5EA24E}"/>
              </a:ext>
            </a:extLst>
          </p:cNvPr>
          <p:cNvSpPr/>
          <p:nvPr/>
        </p:nvSpPr>
        <p:spPr>
          <a:xfrm>
            <a:off x="186623" y="6176963"/>
            <a:ext cx="11700578" cy="681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E5DA4A61-F8D0-2B1F-97F1-8E1556EC64A4}"/>
              </a:ext>
            </a:extLst>
          </p:cNvPr>
          <p:cNvSpPr/>
          <p:nvPr/>
        </p:nvSpPr>
        <p:spPr>
          <a:xfrm rot="10800000">
            <a:off x="1077109" y="6176963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F27FB5-DFA6-8D61-E014-D6A03EC85797}"/>
              </a:ext>
            </a:extLst>
          </p:cNvPr>
          <p:cNvSpPr txBox="1"/>
          <p:nvPr/>
        </p:nvSpPr>
        <p:spPr>
          <a:xfrm>
            <a:off x="842382" y="5858934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</a:t>
            </a:r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476D0A8A-F699-C3C1-9DFE-0BF216ABD5DE}"/>
              </a:ext>
            </a:extLst>
          </p:cNvPr>
          <p:cNvSpPr/>
          <p:nvPr/>
        </p:nvSpPr>
        <p:spPr>
          <a:xfrm rot="10800000">
            <a:off x="540915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A76611-BD01-92C2-4599-9E2BF20D7567}"/>
              </a:ext>
            </a:extLst>
          </p:cNvPr>
          <p:cNvSpPr txBox="1"/>
          <p:nvPr/>
        </p:nvSpPr>
        <p:spPr>
          <a:xfrm>
            <a:off x="5118222" y="5656627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1999</a:t>
            </a: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87134110-DF05-0058-C6D0-A3A0432CB7A0}"/>
              </a:ext>
            </a:extLst>
          </p:cNvPr>
          <p:cNvSpPr/>
          <p:nvPr/>
        </p:nvSpPr>
        <p:spPr>
          <a:xfrm rot="10800000">
            <a:off x="8590094" y="6179889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FD47E1-D493-46DD-180E-E1D22451AD97}"/>
              </a:ext>
            </a:extLst>
          </p:cNvPr>
          <p:cNvSpPr txBox="1"/>
          <p:nvPr/>
        </p:nvSpPr>
        <p:spPr>
          <a:xfrm>
            <a:off x="8355367" y="5861860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663E0CE-5C26-6421-4EA4-731AE9C2D369}"/>
              </a:ext>
            </a:extLst>
          </p:cNvPr>
          <p:cNvCxnSpPr>
            <a:cxnSpLocks/>
          </p:cNvCxnSpPr>
          <p:nvPr/>
        </p:nvCxnSpPr>
        <p:spPr>
          <a:xfrm>
            <a:off x="437935" y="6344817"/>
            <a:ext cx="0" cy="34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C824B8-65F9-BEA6-2D2A-AF1C2AAD3BBB}"/>
              </a:ext>
            </a:extLst>
          </p:cNvPr>
          <p:cNvCxnSpPr>
            <a:cxnSpLocks/>
          </p:cNvCxnSpPr>
          <p:nvPr/>
        </p:nvCxnSpPr>
        <p:spPr>
          <a:xfrm>
            <a:off x="3111286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9A4C56-7E61-A210-58FF-FE44124E6C55}"/>
              </a:ext>
            </a:extLst>
          </p:cNvPr>
          <p:cNvCxnSpPr>
            <a:cxnSpLocks/>
          </p:cNvCxnSpPr>
          <p:nvPr/>
        </p:nvCxnSpPr>
        <p:spPr>
          <a:xfrm>
            <a:off x="845798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62F9E88-028E-0567-F4ED-52253F0A2E49}"/>
              </a:ext>
            </a:extLst>
          </p:cNvPr>
          <p:cNvCxnSpPr>
            <a:cxnSpLocks/>
          </p:cNvCxnSpPr>
          <p:nvPr/>
        </p:nvCxnSpPr>
        <p:spPr>
          <a:xfrm>
            <a:off x="111313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9BA7CF-C927-3111-CD58-CAC687B9159A}"/>
              </a:ext>
            </a:extLst>
          </p:cNvPr>
          <p:cNvCxnSpPr>
            <a:cxnSpLocks/>
          </p:cNvCxnSpPr>
          <p:nvPr/>
        </p:nvCxnSpPr>
        <p:spPr>
          <a:xfrm>
            <a:off x="5784637" y="6344817"/>
            <a:ext cx="0" cy="33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riangle 54">
            <a:extLst>
              <a:ext uri="{FF2B5EF4-FFF2-40B4-BE49-F238E27FC236}">
                <a16:creationId xmlns:a16="http://schemas.microsoft.com/office/drawing/2014/main" id="{8F5D2B18-7642-5194-24CA-945CBB27CAA8}"/>
              </a:ext>
            </a:extLst>
          </p:cNvPr>
          <p:cNvSpPr/>
          <p:nvPr/>
        </p:nvSpPr>
        <p:spPr>
          <a:xfrm rot="10800000">
            <a:off x="5098565" y="6171101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6B7A03-1F2E-5BC4-6F18-068346276BFE}"/>
              </a:ext>
            </a:extLst>
          </p:cNvPr>
          <p:cNvSpPr txBox="1"/>
          <p:nvPr/>
        </p:nvSpPr>
        <p:spPr>
          <a:xfrm>
            <a:off x="4883378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A24EDE2E-95E4-B44B-83E5-0E3692D08B92}"/>
              </a:ext>
            </a:extLst>
          </p:cNvPr>
          <p:cNvSpPr/>
          <p:nvPr/>
        </p:nvSpPr>
        <p:spPr>
          <a:xfrm rot="10800000">
            <a:off x="5699857" y="6176957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93BFEB5-4450-0C73-0203-0E93E3E4F919}"/>
              </a:ext>
            </a:extLst>
          </p:cNvPr>
          <p:cNvSpPr txBox="1"/>
          <p:nvPr/>
        </p:nvSpPr>
        <p:spPr>
          <a:xfrm>
            <a:off x="5435661" y="5853072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BFC746-CA46-3952-2A89-30438AA863A8}"/>
              </a:ext>
            </a:extLst>
          </p:cNvPr>
          <p:cNvSpPr txBox="1"/>
          <p:nvPr/>
        </p:nvSpPr>
        <p:spPr>
          <a:xfrm>
            <a:off x="1237593" y="633362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1980’s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0020D4-1124-26A1-B310-609A807F5B3C}"/>
              </a:ext>
            </a:extLst>
          </p:cNvPr>
          <p:cNvSpPr txBox="1"/>
          <p:nvPr/>
        </p:nvSpPr>
        <p:spPr>
          <a:xfrm>
            <a:off x="4131400" y="632139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1990’s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614753-AC7D-8CC4-CAB8-5E4FD5C2362D}"/>
              </a:ext>
            </a:extLst>
          </p:cNvPr>
          <p:cNvSpPr txBox="1"/>
          <p:nvPr/>
        </p:nvSpPr>
        <p:spPr>
          <a:xfrm>
            <a:off x="6688826" y="6344817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2000’s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2012A9-012C-55AD-54FD-E8040FC8EA7C}"/>
              </a:ext>
            </a:extLst>
          </p:cNvPr>
          <p:cNvSpPr txBox="1"/>
          <p:nvPr/>
        </p:nvSpPr>
        <p:spPr>
          <a:xfrm>
            <a:off x="9508957" y="6324741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2010’s</a:t>
            </a:r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4269682F-DD08-1703-4DDB-C2631D034365}"/>
              </a:ext>
            </a:extLst>
          </p:cNvPr>
          <p:cNvSpPr/>
          <p:nvPr/>
        </p:nvSpPr>
        <p:spPr>
          <a:xfrm rot="10800000">
            <a:off x="10535221" y="6182820"/>
            <a:ext cx="165538" cy="1187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FADA5E-8847-305A-0489-E17B25B3A10F}"/>
              </a:ext>
            </a:extLst>
          </p:cNvPr>
          <p:cNvSpPr txBox="1"/>
          <p:nvPr/>
        </p:nvSpPr>
        <p:spPr>
          <a:xfrm>
            <a:off x="10274246" y="5874236"/>
            <a:ext cx="74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21C322-3642-67D9-6179-18040A2BE56F}"/>
              </a:ext>
            </a:extLst>
          </p:cNvPr>
          <p:cNvSpPr txBox="1"/>
          <p:nvPr/>
        </p:nvSpPr>
        <p:spPr>
          <a:xfrm>
            <a:off x="11127014" y="6326443"/>
            <a:ext cx="98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2020’s</a:t>
            </a:r>
          </a:p>
        </p:txBody>
      </p:sp>
    </p:spTree>
    <p:extLst>
      <p:ext uri="{BB962C8B-B14F-4D97-AF65-F5344CB8AC3E}">
        <p14:creationId xmlns:p14="http://schemas.microsoft.com/office/powerpoint/2010/main" val="91406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357</Words>
  <Application>Microsoft Macintosh PowerPoint</Application>
  <PresentationFormat>Widescreen</PresentationFormat>
  <Paragraphs>159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 Brief History of Proteus Syndrome Research Progress</vt:lpstr>
      <vt:lpstr>Where this all started…</vt:lpstr>
      <vt:lpstr>39 Years Ago – 1983</vt:lpstr>
      <vt:lpstr> 26 Years Ago – 1998</vt:lpstr>
      <vt:lpstr>  23 Years Ago – 1999</vt:lpstr>
      <vt:lpstr>  22 Years Ago – 2000</vt:lpstr>
      <vt:lpstr>  11 Years Ago - 2011</vt:lpstr>
      <vt:lpstr>  11 Years Ago – 2011</vt:lpstr>
      <vt:lpstr>  5 Years Ago – 2018</vt:lpstr>
      <vt:lpstr>  3 Years Ago - 2019</vt:lpstr>
      <vt:lpstr>  This Year</vt:lpstr>
      <vt:lpstr>  The Future</vt:lpstr>
      <vt:lpstr> 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Proteus Syndrome Research Progress</dc:title>
  <dc:creator>Biesecker, Leslie (NIH/NHGRI) [E]</dc:creator>
  <cp:lastModifiedBy>Biesecker, Leslie (NIH/NHGRI) [E]</cp:lastModifiedBy>
  <cp:revision>13</cp:revision>
  <dcterms:created xsi:type="dcterms:W3CDTF">2022-10-06T18:29:32Z</dcterms:created>
  <dcterms:modified xsi:type="dcterms:W3CDTF">2022-10-07T00:57:12Z</dcterms:modified>
</cp:coreProperties>
</file>