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4" r:id="rId1"/>
  </p:sldMasterIdLst>
  <p:notesMasterIdLst>
    <p:notesMasterId r:id="rId37"/>
  </p:notesMasterIdLst>
  <p:handoutMasterIdLst>
    <p:handoutMasterId r:id="rId38"/>
  </p:handoutMasterIdLst>
  <p:sldIdLst>
    <p:sldId id="293" r:id="rId2"/>
    <p:sldId id="281" r:id="rId3"/>
    <p:sldId id="285" r:id="rId4"/>
    <p:sldId id="288" r:id="rId5"/>
    <p:sldId id="300" r:id="rId6"/>
    <p:sldId id="304" r:id="rId7"/>
    <p:sldId id="305" r:id="rId8"/>
    <p:sldId id="319" r:id="rId9"/>
    <p:sldId id="306" r:id="rId10"/>
    <p:sldId id="329" r:id="rId11"/>
    <p:sldId id="378" r:id="rId12"/>
    <p:sldId id="380" r:id="rId13"/>
    <p:sldId id="368" r:id="rId14"/>
    <p:sldId id="379" r:id="rId15"/>
    <p:sldId id="307" r:id="rId16"/>
    <p:sldId id="308" r:id="rId17"/>
    <p:sldId id="311" r:id="rId18"/>
    <p:sldId id="312" r:id="rId19"/>
    <p:sldId id="314" r:id="rId20"/>
    <p:sldId id="388" r:id="rId21"/>
    <p:sldId id="387" r:id="rId22"/>
    <p:sldId id="369" r:id="rId23"/>
    <p:sldId id="381" r:id="rId24"/>
    <p:sldId id="345" r:id="rId25"/>
    <p:sldId id="360" r:id="rId26"/>
    <p:sldId id="375" r:id="rId27"/>
    <p:sldId id="357" r:id="rId28"/>
    <p:sldId id="364" r:id="rId29"/>
    <p:sldId id="382" r:id="rId30"/>
    <p:sldId id="370" r:id="rId31"/>
    <p:sldId id="383" r:id="rId32"/>
    <p:sldId id="384" r:id="rId33"/>
    <p:sldId id="385" r:id="rId34"/>
    <p:sldId id="389" r:id="rId35"/>
    <p:sldId id="320" r:id="rId36"/>
  </p:sldIdLst>
  <p:sldSz cx="12192000" cy="6858000"/>
  <p:notesSz cx="6858000" cy="9144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72" userDrawn="1">
          <p15:clr>
            <a:srgbClr val="A4A3A4"/>
          </p15:clr>
        </p15:guide>
        <p15:guide id="2" pos="39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FFCD"/>
    <a:srgbClr val="FCF6D2"/>
    <a:srgbClr val="FCF7A9"/>
    <a:srgbClr val="02102A"/>
    <a:srgbClr val="60B201"/>
    <a:srgbClr val="000000"/>
    <a:srgbClr val="4E8F00"/>
    <a:srgbClr val="FFCF59"/>
    <a:srgbClr val="0096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80"/>
    <p:restoredTop sz="97273"/>
  </p:normalViewPr>
  <p:slideViewPr>
    <p:cSldViewPr snapToGrid="0">
      <p:cViewPr varScale="1">
        <p:scale>
          <a:sx n="137" d="100"/>
          <a:sy n="137" d="100"/>
        </p:scale>
        <p:origin x="1024" y="192"/>
      </p:cViewPr>
      <p:guideLst>
        <p:guide orient="horz" pos="4272"/>
        <p:guide pos="39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50" d="100"/>
          <a:sy n="150" d="100"/>
        </p:scale>
        <p:origin x="6720" y="16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rjr/Desktop/mouse%20drug%20study/Covance%20&amp;%20Merck%20documents/covance%20data%20in%20nM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rjr/Desktop/mouse%20drug%20study/BU%20tables%20for%20presentation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60B20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F0A-7348-965A-888FC092A057}"/>
              </c:ext>
            </c:extLst>
          </c:dPt>
          <c:dPt>
            <c:idx val="1"/>
            <c:bubble3D val="0"/>
            <c:spPr>
              <a:solidFill>
                <a:srgbClr val="0096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F0A-7348-965A-888FC092A057}"/>
              </c:ext>
            </c:extLst>
          </c:dPt>
          <c:dPt>
            <c:idx val="2"/>
            <c:bubble3D val="0"/>
            <c:spPr>
              <a:solidFill>
                <a:srgbClr val="FFCF5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F0A-7348-965A-888FC092A057}"/>
              </c:ext>
            </c:extLst>
          </c:dPt>
          <c:dPt>
            <c:idx val="3"/>
            <c:bubble3D val="0"/>
            <c:spPr>
              <a:solidFill>
                <a:srgbClr val="40774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F0A-7348-965A-888FC092A057}"/>
              </c:ext>
            </c:extLst>
          </c:dPt>
          <c:cat>
            <c:strRef>
              <c:f>Sheet1!$A$6:$A$9</c:f>
              <c:strCache>
                <c:ptCount val="4"/>
                <c:pt idx="0">
                  <c:v>VM</c:v>
                </c:pt>
                <c:pt idx="1">
                  <c:v>cysts</c:v>
                </c:pt>
                <c:pt idx="2">
                  <c:v>hyperplasia</c:v>
                </c:pt>
                <c:pt idx="3">
                  <c:v>mammary</c:v>
                </c:pt>
              </c:strCache>
            </c:strRef>
          </c:cat>
          <c:val>
            <c:numRef>
              <c:f>Sheet1!$B$6:$B$9</c:f>
              <c:numCache>
                <c:formatCode>General</c:formatCode>
                <c:ptCount val="4"/>
                <c:pt idx="0">
                  <c:v>69</c:v>
                </c:pt>
                <c:pt idx="1">
                  <c:v>28</c:v>
                </c:pt>
                <c:pt idx="2">
                  <c:v>10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F0A-7348-965A-888FC092A0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'Embryo ARQ092 Data'!$V$5:$V$14</c:f>
              <c:strCache>
                <c:ptCount val="10"/>
                <c:pt idx="0">
                  <c:v>PK11</c:v>
                </c:pt>
                <c:pt idx="1">
                  <c:v>PK8</c:v>
                </c:pt>
                <c:pt idx="2">
                  <c:v>PK1</c:v>
                </c:pt>
                <c:pt idx="3">
                  <c:v>PK2</c:v>
                </c:pt>
                <c:pt idx="4">
                  <c:v>PK16</c:v>
                </c:pt>
                <c:pt idx="5">
                  <c:v>PK12</c:v>
                </c:pt>
                <c:pt idx="6">
                  <c:v>PK13</c:v>
                </c:pt>
                <c:pt idx="7">
                  <c:v>PK18</c:v>
                </c:pt>
                <c:pt idx="8">
                  <c:v>PK19</c:v>
                </c:pt>
                <c:pt idx="9">
                  <c:v>PK15</c:v>
                </c:pt>
              </c:strCache>
            </c:strRef>
          </c:xVal>
          <c:yVal>
            <c:numRef>
              <c:f>'Embryo ARQ092 Data'!$W$5:$W$14</c:f>
              <c:numCache>
                <c:formatCode>0</c:formatCode>
                <c:ptCount val="10"/>
                <c:pt idx="0">
                  <c:v>345</c:v>
                </c:pt>
                <c:pt idx="1">
                  <c:v>215</c:v>
                </c:pt>
                <c:pt idx="2">
                  <c:v>154</c:v>
                </c:pt>
                <c:pt idx="3">
                  <c:v>191</c:v>
                </c:pt>
                <c:pt idx="4">
                  <c:v>1110</c:v>
                </c:pt>
                <c:pt idx="5">
                  <c:v>529</c:v>
                </c:pt>
                <c:pt idx="6">
                  <c:v>641</c:v>
                </c:pt>
                <c:pt idx="7">
                  <c:v>1070</c:v>
                </c:pt>
                <c:pt idx="8">
                  <c:v>934</c:v>
                </c:pt>
                <c:pt idx="9">
                  <c:v>9300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192-544B-85D8-DE5968A60816}"/>
            </c:ext>
          </c:extLst>
        </c:ser>
        <c:ser>
          <c:idx val="1"/>
          <c:order val="1"/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'Embryo ARQ092 Data'!$V$5:$V$14</c:f>
              <c:strCache>
                <c:ptCount val="10"/>
                <c:pt idx="0">
                  <c:v>PK11</c:v>
                </c:pt>
                <c:pt idx="1">
                  <c:v>PK8</c:v>
                </c:pt>
                <c:pt idx="2">
                  <c:v>PK1</c:v>
                </c:pt>
                <c:pt idx="3">
                  <c:v>PK2</c:v>
                </c:pt>
                <c:pt idx="4">
                  <c:v>PK16</c:v>
                </c:pt>
                <c:pt idx="5">
                  <c:v>PK12</c:v>
                </c:pt>
                <c:pt idx="6">
                  <c:v>PK13</c:v>
                </c:pt>
                <c:pt idx="7">
                  <c:v>PK18</c:v>
                </c:pt>
                <c:pt idx="8">
                  <c:v>PK19</c:v>
                </c:pt>
                <c:pt idx="9">
                  <c:v>PK15</c:v>
                </c:pt>
              </c:strCache>
            </c:strRef>
          </c:xVal>
          <c:yVal>
            <c:numRef>
              <c:f>'Embryo ARQ092 Data'!$X$5:$X$14</c:f>
              <c:numCache>
                <c:formatCode>0</c:formatCode>
                <c:ptCount val="10"/>
                <c:pt idx="0">
                  <c:v>384</c:v>
                </c:pt>
                <c:pt idx="1">
                  <c:v>287</c:v>
                </c:pt>
                <c:pt idx="2">
                  <c:v>232</c:v>
                </c:pt>
                <c:pt idx="3">
                  <c:v>155</c:v>
                </c:pt>
                <c:pt idx="4">
                  <c:v>816</c:v>
                </c:pt>
                <c:pt idx="5">
                  <c:v>483</c:v>
                </c:pt>
                <c:pt idx="6">
                  <c:v>575</c:v>
                </c:pt>
                <c:pt idx="7">
                  <c:v>1330</c:v>
                </c:pt>
                <c:pt idx="8">
                  <c:v>848</c:v>
                </c:pt>
                <c:pt idx="9">
                  <c:v>12300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192-544B-85D8-DE5968A60816}"/>
            </c:ext>
          </c:extLst>
        </c:ser>
        <c:ser>
          <c:idx val="2"/>
          <c:order val="2"/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strRef>
              <c:f>'Embryo ARQ092 Data'!$V$5:$V$14</c:f>
              <c:strCache>
                <c:ptCount val="10"/>
                <c:pt idx="0">
                  <c:v>PK11</c:v>
                </c:pt>
                <c:pt idx="1">
                  <c:v>PK8</c:v>
                </c:pt>
                <c:pt idx="2">
                  <c:v>PK1</c:v>
                </c:pt>
                <c:pt idx="3">
                  <c:v>PK2</c:v>
                </c:pt>
                <c:pt idx="4">
                  <c:v>PK16</c:v>
                </c:pt>
                <c:pt idx="5">
                  <c:v>PK12</c:v>
                </c:pt>
                <c:pt idx="6">
                  <c:v>PK13</c:v>
                </c:pt>
                <c:pt idx="7">
                  <c:v>PK18</c:v>
                </c:pt>
                <c:pt idx="8">
                  <c:v>PK19</c:v>
                </c:pt>
                <c:pt idx="9">
                  <c:v>PK15</c:v>
                </c:pt>
              </c:strCache>
            </c:strRef>
          </c:xVal>
          <c:yVal>
            <c:numRef>
              <c:f>'Embryo ARQ092 Data'!$Y$5:$Y$14</c:f>
              <c:numCache>
                <c:formatCode>0</c:formatCode>
                <c:ptCount val="10"/>
                <c:pt idx="0">
                  <c:v>390</c:v>
                </c:pt>
                <c:pt idx="1">
                  <c:v>290</c:v>
                </c:pt>
                <c:pt idx="2">
                  <c:v>185</c:v>
                </c:pt>
                <c:pt idx="3">
                  <c:v>187</c:v>
                </c:pt>
                <c:pt idx="4">
                  <c:v>885</c:v>
                </c:pt>
                <c:pt idx="5">
                  <c:v>595</c:v>
                </c:pt>
                <c:pt idx="6">
                  <c:v>626</c:v>
                </c:pt>
                <c:pt idx="7">
                  <c:v>1510</c:v>
                </c:pt>
                <c:pt idx="8">
                  <c:v>714</c:v>
                </c:pt>
                <c:pt idx="9">
                  <c:v>11700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192-544B-85D8-DE5968A60816}"/>
            </c:ext>
          </c:extLst>
        </c:ser>
        <c:ser>
          <c:idx val="3"/>
          <c:order val="3"/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strRef>
              <c:f>'Embryo ARQ092 Data'!$V$5:$V$14</c:f>
              <c:strCache>
                <c:ptCount val="10"/>
                <c:pt idx="0">
                  <c:v>PK11</c:v>
                </c:pt>
                <c:pt idx="1">
                  <c:v>PK8</c:v>
                </c:pt>
                <c:pt idx="2">
                  <c:v>PK1</c:v>
                </c:pt>
                <c:pt idx="3">
                  <c:v>PK2</c:v>
                </c:pt>
                <c:pt idx="4">
                  <c:v>PK16</c:v>
                </c:pt>
                <c:pt idx="5">
                  <c:v>PK12</c:v>
                </c:pt>
                <c:pt idx="6">
                  <c:v>PK13</c:v>
                </c:pt>
                <c:pt idx="7">
                  <c:v>PK18</c:v>
                </c:pt>
                <c:pt idx="8">
                  <c:v>PK19</c:v>
                </c:pt>
                <c:pt idx="9">
                  <c:v>PK15</c:v>
                </c:pt>
              </c:strCache>
            </c:strRef>
          </c:xVal>
          <c:yVal>
            <c:numRef>
              <c:f>'Embryo ARQ092 Data'!$Z$5:$Z$14</c:f>
              <c:numCache>
                <c:formatCode>0</c:formatCode>
                <c:ptCount val="10"/>
                <c:pt idx="0">
                  <c:v>403</c:v>
                </c:pt>
                <c:pt idx="1">
                  <c:v>309</c:v>
                </c:pt>
                <c:pt idx="2">
                  <c:v>202</c:v>
                </c:pt>
                <c:pt idx="3">
                  <c:v>180</c:v>
                </c:pt>
                <c:pt idx="4">
                  <c:v>987</c:v>
                </c:pt>
                <c:pt idx="5">
                  <c:v>616</c:v>
                </c:pt>
                <c:pt idx="6">
                  <c:v>666</c:v>
                </c:pt>
                <c:pt idx="7">
                  <c:v>1040</c:v>
                </c:pt>
                <c:pt idx="8">
                  <c:v>853</c:v>
                </c:pt>
                <c:pt idx="9">
                  <c:v>12500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192-544B-85D8-DE5968A60816}"/>
            </c:ext>
          </c:extLst>
        </c:ser>
        <c:ser>
          <c:idx val="4"/>
          <c:order val="4"/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strRef>
              <c:f>'Embryo ARQ092 Data'!$V$5:$V$14</c:f>
              <c:strCache>
                <c:ptCount val="10"/>
                <c:pt idx="0">
                  <c:v>PK11</c:v>
                </c:pt>
                <c:pt idx="1">
                  <c:v>PK8</c:v>
                </c:pt>
                <c:pt idx="2">
                  <c:v>PK1</c:v>
                </c:pt>
                <c:pt idx="3">
                  <c:v>PK2</c:v>
                </c:pt>
                <c:pt idx="4">
                  <c:v>PK16</c:v>
                </c:pt>
                <c:pt idx="5">
                  <c:v>PK12</c:v>
                </c:pt>
                <c:pt idx="6">
                  <c:v>PK13</c:v>
                </c:pt>
                <c:pt idx="7">
                  <c:v>PK18</c:v>
                </c:pt>
                <c:pt idx="8">
                  <c:v>PK19</c:v>
                </c:pt>
                <c:pt idx="9">
                  <c:v>PK15</c:v>
                </c:pt>
              </c:strCache>
            </c:strRef>
          </c:xVal>
          <c:yVal>
            <c:numRef>
              <c:f>'Embryo ARQ092 Data'!$AA$5:$AA$14</c:f>
              <c:numCache>
                <c:formatCode>0</c:formatCode>
                <c:ptCount val="10"/>
                <c:pt idx="0">
                  <c:v>395</c:v>
                </c:pt>
                <c:pt idx="1">
                  <c:v>285</c:v>
                </c:pt>
                <c:pt idx="2">
                  <c:v>189</c:v>
                </c:pt>
                <c:pt idx="3">
                  <c:v>188</c:v>
                </c:pt>
                <c:pt idx="4">
                  <c:v>814</c:v>
                </c:pt>
                <c:pt idx="5">
                  <c:v>471</c:v>
                </c:pt>
                <c:pt idx="6">
                  <c:v>618</c:v>
                </c:pt>
                <c:pt idx="7">
                  <c:v>1280</c:v>
                </c:pt>
                <c:pt idx="8">
                  <c:v>764</c:v>
                </c:pt>
                <c:pt idx="9">
                  <c:v>10900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192-544B-85D8-DE5968A608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0367"/>
        <c:axId val="1463791"/>
      </c:scatterChart>
      <c:valAx>
        <c:axId val="1880367"/>
        <c:scaling>
          <c:orientation val="minMax"/>
          <c:max val="10"/>
          <c:min val="1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crossAx val="1463791"/>
        <c:crosses val="autoZero"/>
        <c:crossBetween val="midCat"/>
        <c:majorUnit val="1"/>
      </c:valAx>
      <c:valAx>
        <c:axId val="1463791"/>
        <c:scaling>
          <c:logBase val="10"/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03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564758263836584E-2"/>
          <c:y val="0.1201310566194185"/>
          <c:w val="0.9346016778188414"/>
          <c:h val="0.8219094188589511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Sheet2!$P$1</c:f>
              <c:strCache>
                <c:ptCount val="1"/>
                <c:pt idx="0">
                  <c:v>dead </c:v>
                </c:pt>
              </c:strCache>
            </c:strRef>
          </c:tx>
          <c:spPr>
            <a:solidFill>
              <a:schemeClr val="tx1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Sheet2!$O$2:$O$9</c:f>
              <c:strCache>
                <c:ptCount val="8"/>
                <c:pt idx="0">
                  <c:v>wild type</c:v>
                </c:pt>
                <c:pt idx="1">
                  <c:v>mutant</c:v>
                </c:pt>
                <c:pt idx="3">
                  <c:v>wild type</c:v>
                </c:pt>
                <c:pt idx="4">
                  <c:v>mutant</c:v>
                </c:pt>
                <c:pt idx="6">
                  <c:v>wild type</c:v>
                </c:pt>
                <c:pt idx="7">
                  <c:v>mutant</c:v>
                </c:pt>
              </c:strCache>
            </c:strRef>
          </c:cat>
          <c:val>
            <c:numRef>
              <c:f>Sheet2!$P$2:$P$9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3">
                  <c:v>4</c:v>
                </c:pt>
                <c:pt idx="4">
                  <c:v>5</c:v>
                </c:pt>
                <c:pt idx="6">
                  <c:v>6</c:v>
                </c:pt>
                <c:pt idx="7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C7-E943-8DE3-B791CC6E8F24}"/>
            </c:ext>
          </c:extLst>
        </c:ser>
        <c:ser>
          <c:idx val="1"/>
          <c:order val="1"/>
          <c:tx>
            <c:strRef>
              <c:f>Sheet2!$Q$1</c:f>
              <c:strCache>
                <c:ptCount val="1"/>
                <c:pt idx="0">
                  <c:v>alive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Sheet2!$O$2:$O$9</c:f>
              <c:strCache>
                <c:ptCount val="8"/>
                <c:pt idx="0">
                  <c:v>wild type</c:v>
                </c:pt>
                <c:pt idx="1">
                  <c:v>mutant</c:v>
                </c:pt>
                <c:pt idx="3">
                  <c:v>wild type</c:v>
                </c:pt>
                <c:pt idx="4">
                  <c:v>mutant</c:v>
                </c:pt>
                <c:pt idx="6">
                  <c:v>wild type</c:v>
                </c:pt>
                <c:pt idx="7">
                  <c:v>mutant</c:v>
                </c:pt>
              </c:strCache>
            </c:strRef>
          </c:cat>
          <c:val>
            <c:numRef>
              <c:f>Sheet2!$Q$2:$Q$9</c:f>
              <c:numCache>
                <c:formatCode>General</c:formatCode>
                <c:ptCount val="8"/>
                <c:pt idx="0">
                  <c:v>73</c:v>
                </c:pt>
                <c:pt idx="1">
                  <c:v>0</c:v>
                </c:pt>
                <c:pt idx="3">
                  <c:v>20</c:v>
                </c:pt>
                <c:pt idx="4">
                  <c:v>1</c:v>
                </c:pt>
                <c:pt idx="6">
                  <c:v>18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C7-E943-8DE3-B791CC6E8F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"/>
        <c:overlap val="100"/>
        <c:axId val="1683374335"/>
        <c:axId val="1683106719"/>
      </c:barChart>
      <c:catAx>
        <c:axId val="168337433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83106719"/>
        <c:crosses val="autoZero"/>
        <c:auto val="1"/>
        <c:lblAlgn val="ctr"/>
        <c:lblOffset val="100"/>
        <c:noMultiLvlLbl val="0"/>
      </c:catAx>
      <c:valAx>
        <c:axId val="16831067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3374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0.79462</cdr:x>
      <cdr:y>0.36796</cdr:y>
    </cdr:from>
    <cdr:to>
      <cdr:x>1</cdr:x>
      <cdr:y>0.63204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0CD32F70-915E-2743-9171-9D76519CF92D}"/>
            </a:ext>
          </a:extLst>
        </cdr:cNvPr>
        <cdr:cNvSpPr/>
      </cdr:nvSpPr>
      <cdr:spPr>
        <a:xfrm xmlns:a="http://schemas.openxmlformats.org/drawingml/2006/main">
          <a:off x="4401149" y="1783763"/>
          <a:ext cx="1137514" cy="1280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D2BA2-F4CF-4E48-A6D9-6D48925772B1}" type="datetimeFigureOut">
              <a:rPr lang="en-US" smtClean="0"/>
              <a:t>10/6/22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099539-F269-B64D-B583-3588045FC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72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01791-AF4A-434F-A100-3EAE938867AD}" type="datetimeFigureOut">
              <a:rPr lang="en-US" smtClean="0"/>
              <a:t>10/6/22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8BAFF-ADEB-4744-BC7F-43E9D31D4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4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animal models are important tools for studying human disease because we can use them to investigate things that we can’t address with our human samples or in our patients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8BAFF-ADEB-4744-BC7F-43E9D31D40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13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25121-8612-9649-A957-058F2A803C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47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simplify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2B4AC-AB55-E64C-A1D3-C52AD3297B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04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8BAFF-ADEB-4744-BC7F-43E9D31D40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96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25121-8612-9649-A957-058F2A803C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25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25121-8612-9649-A957-058F2A803C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46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25121-8612-9649-A957-058F2A803C2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195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25121-8612-9649-A957-058F2A803C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38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25121-8612-9649-A957-058F2A803C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25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8BAFF-ADEB-4744-BC7F-43E9D31D407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464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zoom in - spikes in mutant not in WT</a:t>
            </a:r>
          </a:p>
          <a:p>
            <a:r>
              <a:rPr lang="en-US" dirty="0"/>
              <a:t>VTA - connects DA to basilar - never forms properly in mutant</a:t>
            </a:r>
          </a:p>
          <a:p>
            <a:r>
              <a:rPr lang="en-US" dirty="0"/>
              <a:t>interestingly, it does start to form but tips don't connect</a:t>
            </a:r>
          </a:p>
          <a:p>
            <a:r>
              <a:rPr lang="en-US" dirty="0"/>
              <a:t>varies from mutant to mutant as to how far it goes</a:t>
            </a:r>
          </a:p>
          <a:p>
            <a:r>
              <a:rPr lang="en-US" dirty="0"/>
              <a:t>mutants try to bypass the break, green arrows</a:t>
            </a:r>
          </a:p>
          <a:p>
            <a:r>
              <a:rPr lang="en-US" dirty="0"/>
              <a:t>this varies too - some are more successful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8BAFF-ADEB-4744-BC7F-43E9D31D407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74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ultra rare, can affect anything, but many tissues are hard to obtain in humans</a:t>
            </a:r>
          </a:p>
          <a:p>
            <a:r>
              <a:rPr lang="en-US" dirty="0"/>
              <a:t>assess treatment strategies – talk about today</a:t>
            </a:r>
          </a:p>
          <a:p>
            <a:r>
              <a:rPr lang="en-US" dirty="0"/>
              <a:t>also – to study the biology of PS – have a way to identify variant-positive cells and control their expression to investigate questions that come from results illustrated here</a:t>
            </a:r>
          </a:p>
          <a:p>
            <a:r>
              <a:rPr lang="en-US" dirty="0"/>
              <a:t>some of you are familiar with this figure – dots represent the variant level in different tissues collected from persons enrolled in our study. </a:t>
            </a:r>
          </a:p>
          <a:p>
            <a:r>
              <a:rPr lang="en-US" dirty="0"/>
              <a:t>black, red and blue….. increasing level of the variant in the tissue sample as you go left to right</a:t>
            </a:r>
          </a:p>
          <a:p>
            <a:r>
              <a:rPr lang="en-US" dirty="0"/>
              <a:t>can see a trend where the black dots tend to be farther right, but there are red dots with the mutation and black dots with no level detected. Why?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25121-8612-9649-A957-058F2A803C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058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remodeling problem in large vessels too</a:t>
            </a:r>
          </a:p>
          <a:p>
            <a:endParaRPr lang="en-US" dirty="0"/>
          </a:p>
          <a:p>
            <a:r>
              <a:rPr lang="en-US" dirty="0"/>
              <a:t>several things need to happen for remodeling both large and small vessels</a:t>
            </a:r>
          </a:p>
          <a:p>
            <a:r>
              <a:rPr lang="en-US" dirty="0"/>
              <a:t>regression of an area</a:t>
            </a:r>
          </a:p>
          <a:p>
            <a:r>
              <a:rPr lang="en-US" dirty="0" err="1"/>
              <a:t>srpouting</a:t>
            </a:r>
            <a:r>
              <a:rPr lang="en-US" dirty="0"/>
              <a:t> of new vessel</a:t>
            </a:r>
          </a:p>
          <a:p>
            <a:r>
              <a:rPr lang="en-US" dirty="0"/>
              <a:t>migration or connection of EC cells to get vessels in correct place and to connect up tubes like in VTA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8BAFF-ADEB-4744-BC7F-43E9D31D407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761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2BB9E-4511-4A41-A7C8-762154F5878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963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multiple cell types that together result in remodeling defects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2B4AC-AB55-E64C-A1D3-C52AD3297B4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671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that’s a bit of what we’ve learned about the functional consequences of E17K</a:t>
            </a:r>
          </a:p>
          <a:p>
            <a:endParaRPr lang="en-US" dirty="0"/>
          </a:p>
          <a:p>
            <a:r>
              <a:rPr lang="en-US" dirty="0"/>
              <a:t>talk about how we can use the model for </a:t>
            </a:r>
            <a:r>
              <a:rPr lang="en-US"/>
              <a:t>treatment testing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8BAFF-ADEB-4744-BC7F-43E9D31D407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049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2B4AC-AB55-E64C-A1D3-C52AD3297B4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954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2B4AC-AB55-E64C-A1D3-C52AD3297B4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935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parents were all wild type for AKT, some carried </a:t>
            </a:r>
            <a:r>
              <a:rPr lang="en-US" dirty="0" err="1"/>
              <a:t>Cre</a:t>
            </a:r>
            <a:r>
              <a:rPr lang="en-US" dirty="0"/>
              <a:t> or </a:t>
            </a:r>
            <a:r>
              <a:rPr lang="en-US" dirty="0" err="1"/>
              <a:t>RosaTomato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mice got 10 doses of drug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2B4AC-AB55-E64C-A1D3-C52AD3297B4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943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10/11 litters had embryos with detectable levels of </a:t>
            </a:r>
            <a:r>
              <a:rPr lang="en-US" dirty="0" err="1"/>
              <a:t>miransertib</a:t>
            </a:r>
            <a:r>
              <a:rPr lang="en-US" dirty="0"/>
              <a:t>; tested 5 embryos per litter</a:t>
            </a:r>
          </a:p>
          <a:p>
            <a:r>
              <a:rPr lang="en-US" dirty="0"/>
              <a:t>(remember this is log scale)</a:t>
            </a:r>
          </a:p>
          <a:p>
            <a:r>
              <a:rPr lang="en-US" dirty="0"/>
              <a:t>intra-litter variability is low</a:t>
            </a:r>
          </a:p>
          <a:p>
            <a:r>
              <a:rPr lang="en-US" dirty="0"/>
              <a:t>inter-litter variability is high</a:t>
            </a:r>
          </a:p>
          <a:p>
            <a:r>
              <a:rPr lang="en-US" dirty="0"/>
              <a:t>maternal plasma paralleled embryonic levels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696DF-7AF0-A344-93AF-83B7EB47555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600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gestation is 19-21 days typically, so this would mean that the females should get 15 doses of drug</a:t>
            </a:r>
          </a:p>
          <a:p>
            <a:r>
              <a:rPr lang="en-US" dirty="0"/>
              <a:t>monitor females when they get close to delivery date</a:t>
            </a:r>
          </a:p>
          <a:p>
            <a:r>
              <a:rPr lang="en-US" dirty="0"/>
              <a:t>collect tails and fix any pups that are found dead or died neonatally</a:t>
            </a:r>
          </a:p>
          <a:p>
            <a:r>
              <a:rPr lang="en-US" dirty="0"/>
              <a:t>genotype tails as usual of any survivors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2B4AC-AB55-E64C-A1D3-C52AD3297B4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916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 data of the 5 efficacy rounds done so far:</a:t>
            </a:r>
          </a:p>
          <a:p>
            <a:r>
              <a:rPr lang="en-US" dirty="0"/>
              <a:t>number of pups (with genotypes) that survived to birth</a:t>
            </a:r>
          </a:p>
          <a:p>
            <a:r>
              <a:rPr lang="en-US" dirty="0"/>
              <a:t>alive = whether they were alive at P28 (so all Lucky’s and the WT that did post weaning are counted in this graph)</a:t>
            </a:r>
          </a:p>
          <a:p>
            <a:r>
              <a:rPr lang="en-US" dirty="0"/>
              <a:t>P28 – basically the number of pups that survived until weaning</a:t>
            </a:r>
          </a:p>
          <a:p>
            <a:endParaRPr lang="en-US" dirty="0"/>
          </a:p>
          <a:p>
            <a:r>
              <a:rPr lang="en-US" dirty="0"/>
              <a:t>details in a minute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98B1B-7A94-DF41-BC91-BB52FFC0BBA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1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the Proteus mouse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8BAFF-ADEB-4744-BC7F-43E9D31D40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660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 graph</a:t>
            </a:r>
          </a:p>
          <a:p>
            <a:r>
              <a:rPr lang="en-US" dirty="0"/>
              <a:t>all the data – no untreated pups have died yet – all WT (no mutant pups born to untreated moms)</a:t>
            </a:r>
          </a:p>
          <a:p>
            <a:r>
              <a:rPr lang="en-US" dirty="0"/>
              <a:t>Oldest untreated – 275 days</a:t>
            </a:r>
          </a:p>
          <a:p>
            <a:r>
              <a:rPr lang="en-US" dirty="0"/>
              <a:t>oldest WT 60 – 169 days</a:t>
            </a:r>
          </a:p>
          <a:p>
            <a:r>
              <a:rPr lang="en-US" dirty="0"/>
              <a:t>oldest mut 60 – 166 days </a:t>
            </a:r>
          </a:p>
          <a:p>
            <a:r>
              <a:rPr lang="en-US" dirty="0"/>
              <a:t>oldest WT 90 – 119 days</a:t>
            </a:r>
          </a:p>
          <a:p>
            <a:r>
              <a:rPr lang="en-US" dirty="0"/>
              <a:t>oldest mut 90 – 117 days</a:t>
            </a:r>
          </a:p>
          <a:p>
            <a:endParaRPr lang="en-US" dirty="0"/>
          </a:p>
          <a:p>
            <a:r>
              <a:rPr lang="en-US" dirty="0"/>
              <a:t>right graph – </a:t>
            </a:r>
          </a:p>
          <a:p>
            <a:r>
              <a:rPr lang="en-US" dirty="0"/>
              <a:t>survival at P30</a:t>
            </a:r>
          </a:p>
          <a:p>
            <a:r>
              <a:rPr lang="en-US" dirty="0"/>
              <a:t>show the earlier part of the curve</a:t>
            </a:r>
          </a:p>
          <a:p>
            <a:r>
              <a:rPr lang="en-US" dirty="0"/>
              <a:t>if found dead at first check = 0.05 days</a:t>
            </a:r>
          </a:p>
          <a:p>
            <a:r>
              <a:rPr lang="en-US" dirty="0"/>
              <a:t>litters checked for the most part around 6:30-7:00 am and then between noon and 2 pm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98B1B-7A94-DF41-BC91-BB52FFC0BBA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4199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8BAFF-ADEB-4744-BC7F-43E9D31D407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328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That’s it from me for now. I want to thank all these wonderful folks who have worked very hard on the mouse model. This is truly a group effort. And I especially want to thank the Proteus foundation and all of the families for their support 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</a:t>
            </a:r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8BAFF-ADEB-4744-BC7F-43E9D31D407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55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Mosaic – engineered the mutation into ES cells – but the mutation was “conditional” - means that it wasn’t active</a:t>
            </a:r>
          </a:p>
          <a:p>
            <a:r>
              <a:rPr lang="en-US" dirty="0"/>
              <a:t>implanted those stem cells in a very early mouse embryo so became part of the embryo</a:t>
            </a:r>
          </a:p>
          <a:p>
            <a:r>
              <a:rPr lang="en-US" dirty="0"/>
              <a:t>got a “conditional” mouse – had the mutation in all of its cells but it was off</a:t>
            </a:r>
          </a:p>
          <a:p>
            <a:r>
              <a:rPr lang="en-US" dirty="0"/>
              <a:t>to turn it on we mated the conditional mouse to a mouse that carries the activator Cre gene</a:t>
            </a:r>
          </a:p>
          <a:p>
            <a:r>
              <a:rPr lang="en-US" dirty="0"/>
              <a:t>lots of different activators - this one is special – expressed in all cells but doesn’t become functional except when the cell is exposed to a drug called tamoxifen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25121-8612-9649-A957-058F2A803C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18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variant level results from all the tissue we collected</a:t>
            </a:r>
          </a:p>
          <a:p>
            <a:r>
              <a:rPr lang="en-US" dirty="0"/>
              <a:t>busy slide</a:t>
            </a:r>
          </a:p>
          <a:p>
            <a:r>
              <a:rPr lang="en-US" dirty="0"/>
              <a:t>each column is a mouse</a:t>
            </a:r>
          </a:p>
          <a:p>
            <a:r>
              <a:rPr lang="en-US" dirty="0"/>
              <a:t>each dot is a tissue (about 30 tissues/animal)</a:t>
            </a:r>
          </a:p>
          <a:p>
            <a:r>
              <a:rPr lang="en-US" dirty="0"/>
              <a:t>higher the dot - the more variant in that tissue</a:t>
            </a:r>
          </a:p>
          <a:p>
            <a:r>
              <a:rPr lang="en-US" dirty="0"/>
              <a:t>left mosaic - organized by amount of drug given to mom</a:t>
            </a:r>
          </a:p>
          <a:p>
            <a:r>
              <a:rPr lang="en-US" dirty="0"/>
              <a:t>right chimeric</a:t>
            </a:r>
          </a:p>
          <a:p>
            <a:r>
              <a:rPr lang="en-US" dirty="0"/>
              <a:t>notice - quite a few mouse had variant in every tissue tested</a:t>
            </a:r>
          </a:p>
          <a:p>
            <a:r>
              <a:rPr lang="en-US" dirty="0"/>
              <a:t>can't tell from the graph - but there wasn't a pattern in the tissue - the same tissue wasn't always the highest one in every mouse - it was random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8BAFF-ADEB-4744-BC7F-43E9D31D40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17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were cute</a:t>
            </a:r>
          </a:p>
          <a:p>
            <a:r>
              <a:rPr lang="en-US" dirty="0"/>
              <a:t>Some of the mice did not have any observable abnormalities before we needed to sacrifice them. </a:t>
            </a:r>
          </a:p>
          <a:p>
            <a:endParaRPr lang="en-US" dirty="0"/>
          </a:p>
          <a:p>
            <a:r>
              <a:rPr lang="en-US" dirty="0"/>
              <a:t>had to wait a while - only 2 mice developed visible OG before one year; time frame is about  same for mice and humans - but mice only live 1-2 years, so mice develop PS when they middle aged instead of when they are children.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But others did – mouse on the right developed a lump on it’s left flank.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8BAFF-ADEB-4744-BC7F-43E9D31D40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44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was that lump on the side of the mouse? - a vascular malformation. When we examined it we saw that it looked very much like VMs seen in humans – comprised of venous, capillary or mixed venous/capillary vessels that were greatly enlarged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8BAFF-ADEB-4744-BC7F-43E9D31D40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36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also saw cysts – which are also seen in human disease. left is a liver cyst, right is a spinal cord cyst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8BAFF-ADEB-4744-BC7F-43E9D31D40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05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saw hyperplasia - too many cells. left is an example of epidermal hyperplasia on the ear. bottom is the normal width of the epidermis; similar to the epidermal nevi seen in patients with 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8BAFF-ADEB-4744-BC7F-43E9D31D40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58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8EFC93-6169-C64D-BCB7-98D1B91389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06" y="-22700"/>
            <a:ext cx="12213244" cy="68807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6232" y="3661485"/>
            <a:ext cx="11024168" cy="421525"/>
          </a:xfrm>
        </p:spPr>
        <p:txBody>
          <a:bodyPr lIns="0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76232" y="4083010"/>
            <a:ext cx="11024168" cy="314847"/>
          </a:xfrm>
        </p:spPr>
        <p:txBody>
          <a:bodyPr lIns="0">
            <a:norm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Professional Title, Branch or Division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76232" y="4397857"/>
            <a:ext cx="11024168" cy="314847"/>
          </a:xfr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71" y="1065928"/>
            <a:ext cx="11039858" cy="2414177"/>
          </a:xfrm>
        </p:spPr>
        <p:txBody>
          <a:bodyPr lIns="0" anchor="b" anchorCtr="0">
            <a:normAutofit/>
          </a:bodyPr>
          <a:lstStyle>
            <a:lvl1pPr>
              <a:defRPr sz="5867" b="1">
                <a:ln>
                  <a:noFill/>
                </a:ln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Talk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1" y="5604370"/>
            <a:ext cx="900103" cy="904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012" y="5844456"/>
            <a:ext cx="2157819" cy="4506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871" y="5700983"/>
            <a:ext cx="1530351" cy="7112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2ED036-992A-7643-9034-246B672BA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37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2" y="0"/>
            <a:ext cx="1219104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4" y="-12504"/>
            <a:ext cx="12213244" cy="68807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576071" y="2163931"/>
            <a:ext cx="11039857" cy="1604433"/>
          </a:xfrm>
        </p:spPr>
        <p:txBody>
          <a:bodyPr lIns="0" anchor="t" anchorCtr="0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7" y="6299010"/>
            <a:ext cx="456253" cy="438477"/>
          </a:xfrm>
          <a:prstGeom prst="rect">
            <a:avLst/>
          </a:prstGeom>
        </p:spPr>
      </p:pic>
      <p:sp>
        <p:nvSpPr>
          <p:cNvPr id="14" name="Header Rule">
            <a:extLst>
              <a:ext uri="{FF2B5EF4-FFF2-40B4-BE49-F238E27FC236}">
                <a16:creationId xmlns:a16="http://schemas.microsoft.com/office/drawing/2014/main" id="{4DF04FB6-DC97-4C1D-9A00-6E8187CF934D}"/>
              </a:ext>
            </a:extLst>
          </p:cNvPr>
          <p:cNvSpPr/>
          <p:nvPr userDrawn="1"/>
        </p:nvSpPr>
        <p:spPr>
          <a:xfrm>
            <a:off x="576071" y="1757368"/>
            <a:ext cx="402336" cy="118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81B150-4294-A540-9584-113DBC1B7E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3244" cy="68807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576071" y="2163931"/>
            <a:ext cx="11039857" cy="1604433"/>
          </a:xfrm>
        </p:spPr>
        <p:txBody>
          <a:bodyPr lIns="0" anchor="t" anchorCtr="0">
            <a:normAutofit/>
          </a:bodyPr>
          <a:lstStyle>
            <a:lvl1pPr algn="l">
              <a:defRPr sz="5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accent5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7" y="6299010"/>
            <a:ext cx="456253" cy="438477"/>
          </a:xfrm>
          <a:prstGeom prst="rect">
            <a:avLst/>
          </a:prstGeom>
        </p:spPr>
      </p:pic>
      <p:sp>
        <p:nvSpPr>
          <p:cNvPr id="14" name="Header Rule">
            <a:extLst>
              <a:ext uri="{FF2B5EF4-FFF2-40B4-BE49-F238E27FC236}">
                <a16:creationId xmlns:a16="http://schemas.microsoft.com/office/drawing/2014/main" id="{4DF04FB6-DC97-4C1D-9A00-6E8187CF934D}"/>
              </a:ext>
            </a:extLst>
          </p:cNvPr>
          <p:cNvSpPr/>
          <p:nvPr userDrawn="1"/>
        </p:nvSpPr>
        <p:spPr>
          <a:xfrm>
            <a:off x="576071" y="1757368"/>
            <a:ext cx="402336" cy="1188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96" y="6333350"/>
            <a:ext cx="392641" cy="3739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71" y="1121833"/>
            <a:ext cx="11039858" cy="2387600"/>
          </a:xfrm>
        </p:spPr>
        <p:txBody>
          <a:bodyPr anchor="b"/>
          <a:lstStyle>
            <a:lvl1pPr algn="ctr">
              <a:defRPr sz="80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71" y="3602568"/>
            <a:ext cx="11039858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accent1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13560"/>
            <a:ext cx="11039856" cy="4362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76071" y="350520"/>
            <a:ext cx="11039858" cy="1356360"/>
          </a:xfrm>
        </p:spPr>
        <p:txBody>
          <a:bodyPr lIns="0" anchor="ctr" anchorCtr="0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accent1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1" y="1710267"/>
            <a:ext cx="11039858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1" y="4588934"/>
            <a:ext cx="11039858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accent1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72" y="1813560"/>
            <a:ext cx="5276088" cy="4362873"/>
          </a:xfrm>
        </p:spPr>
        <p:txBody>
          <a:bodyPr anchor="t" anchorCtr="0">
            <a:normAutofit/>
          </a:bodyPr>
          <a:lstStyle>
            <a:lvl1pPr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61166" y="1813560"/>
            <a:ext cx="5554762" cy="4362873"/>
          </a:xfrm>
        </p:spPr>
        <p:txBody>
          <a:bodyPr anchor="t" anchorCtr="0">
            <a:normAutofit/>
          </a:bodyPr>
          <a:lstStyle>
            <a:lvl1pPr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accent1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6071" y="350520"/>
            <a:ext cx="11039858" cy="1356360"/>
          </a:xfrm>
        </p:spPr>
        <p:txBody>
          <a:bodyPr lIns="0" anchor="ctr" anchorCtr="0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813560"/>
            <a:ext cx="5393654" cy="907984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072" y="2828223"/>
            <a:ext cx="5393654" cy="336090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2607" y="1813560"/>
            <a:ext cx="5452436" cy="907984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2607" y="2828223"/>
            <a:ext cx="5452436" cy="336090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accent1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76071" y="350521"/>
            <a:ext cx="11039858" cy="1356360"/>
          </a:xfrm>
        </p:spPr>
        <p:txBody>
          <a:bodyPr lIns="0" anchor="ctr" anchorCtr="0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accent1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6071" y="350520"/>
            <a:ext cx="11039858" cy="1356360"/>
          </a:xfrm>
        </p:spPr>
        <p:txBody>
          <a:bodyPr lIns="0" anchor="ctr" anchorCtr="0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accent1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71" y="1839870"/>
            <a:ext cx="11039857" cy="1604433"/>
          </a:xfrm>
        </p:spPr>
        <p:txBody>
          <a:bodyPr lIns="0" anchor="b">
            <a:normAutofit/>
          </a:bodyPr>
          <a:lstStyle>
            <a:lvl1pPr algn="l">
              <a:defRPr sz="54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71" y="3602568"/>
            <a:ext cx="11039858" cy="1655233"/>
          </a:xfrm>
        </p:spPr>
        <p:txBody>
          <a:bodyPr lIns="0"/>
          <a:lstStyle>
            <a:lvl1pPr marL="0" indent="0" algn="l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accent1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1" y="0"/>
            <a:ext cx="12172949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96" y="6333350"/>
            <a:ext cx="392641" cy="373944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accent1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72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6" r:id="rId9"/>
    <p:sldLayoutId id="2147483803" r:id="rId10"/>
    <p:sldLayoutId id="2147483798" r:id="rId11"/>
    <p:sldLayoutId id="2147483805" r:id="rId12"/>
  </p:sldLayoutIdLs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333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2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2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t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t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12" Type="http://schemas.openxmlformats.org/officeDocument/2006/relationships/image" Target="../media/image4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g"/><Relationship Id="rId11" Type="http://schemas.openxmlformats.org/officeDocument/2006/relationships/image" Target="../media/image43.jpg"/><Relationship Id="rId5" Type="http://schemas.openxmlformats.org/officeDocument/2006/relationships/image" Target="../media/image37.jpg"/><Relationship Id="rId10" Type="http://schemas.openxmlformats.org/officeDocument/2006/relationships/image" Target="../media/image42.jp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9.tif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tif"/><Relationship Id="rId5" Type="http://schemas.openxmlformats.org/officeDocument/2006/relationships/image" Target="../media/image46.emf"/><Relationship Id="rId4" Type="http://schemas.openxmlformats.org/officeDocument/2006/relationships/image" Target="../media/image4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tif"/><Relationship Id="rId4" Type="http://schemas.openxmlformats.org/officeDocument/2006/relationships/image" Target="../media/image4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9.tif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tif"/><Relationship Id="rId5" Type="http://schemas.openxmlformats.org/officeDocument/2006/relationships/image" Target="../media/image46.emf"/><Relationship Id="rId4" Type="http://schemas.openxmlformats.org/officeDocument/2006/relationships/image" Target="../media/image4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Marjorie </a:t>
            </a:r>
            <a:r>
              <a:rPr lang="en-US" dirty="0" err="1"/>
              <a:t>Lindhurst</a:t>
            </a:r>
            <a:r>
              <a:rPr lang="en-US" dirty="0"/>
              <a:t>, PhD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National Human Genome Research Institute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dirty="0"/>
              <a:t>October 7, 2022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500" dirty="0"/>
              <a:t>AIM Proteus: the mouse editio</a:t>
            </a:r>
            <a:r>
              <a:rPr lang="en-US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96347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BB6E8F9E-63A5-8047-A930-2C91F21B84E3}"/>
              </a:ext>
            </a:extLst>
          </p:cNvPr>
          <p:cNvSpPr txBox="1"/>
          <p:nvPr/>
        </p:nvSpPr>
        <p:spPr>
          <a:xfrm>
            <a:off x="206358" y="290963"/>
            <a:ext cx="74013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Proteus syndrome mouse phenotype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93A63A6-9568-2E46-BD98-6C3FBE233DCE}"/>
              </a:ext>
            </a:extLst>
          </p:cNvPr>
          <p:cNvGrpSpPr/>
          <p:nvPr/>
        </p:nvGrpSpPr>
        <p:grpSpPr>
          <a:xfrm>
            <a:off x="1827994" y="1352202"/>
            <a:ext cx="9745170" cy="5263197"/>
            <a:chOff x="1845910" y="1032760"/>
            <a:chExt cx="7968533" cy="526319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14807D-6F00-A74E-B34A-4F8E1DBD8F1B}"/>
                </a:ext>
              </a:extLst>
            </p:cNvPr>
            <p:cNvSpPr txBox="1"/>
            <p:nvPr/>
          </p:nvSpPr>
          <p:spPr>
            <a:xfrm>
              <a:off x="3070612" y="1032760"/>
              <a:ext cx="20725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Types of lesions</a:t>
              </a:r>
            </a:p>
          </p:txBody>
        </p:sp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D20EF1D9-62AD-AA4C-9B8B-6862C29A29D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51166521"/>
                </p:ext>
              </p:extLst>
            </p:nvPr>
          </p:nvGraphicFramePr>
          <p:xfrm>
            <a:off x="1845910" y="1448271"/>
            <a:ext cx="5538663" cy="48476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3A693C-19FB-104D-A999-1C1ECFFAB7E5}"/>
                </a:ext>
              </a:extLst>
            </p:cNvPr>
            <p:cNvSpPr txBox="1"/>
            <p:nvPr/>
          </p:nvSpPr>
          <p:spPr>
            <a:xfrm>
              <a:off x="5515830" y="3772422"/>
              <a:ext cx="4315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69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920F31E-371D-234C-BE54-ADDDAC5B5736}"/>
                </a:ext>
              </a:extLst>
            </p:cNvPr>
            <p:cNvSpPr txBox="1"/>
            <p:nvPr/>
          </p:nvSpPr>
          <p:spPr>
            <a:xfrm>
              <a:off x="2375742" y="3988481"/>
              <a:ext cx="4315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28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8E404D-8ECC-9447-A22F-A997E55D73BA}"/>
                </a:ext>
              </a:extLst>
            </p:cNvPr>
            <p:cNvSpPr txBox="1"/>
            <p:nvPr/>
          </p:nvSpPr>
          <p:spPr>
            <a:xfrm>
              <a:off x="2765437" y="2302743"/>
              <a:ext cx="4315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10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42A4BFB-2D82-C94E-A97D-244FC78D9B9A}"/>
                </a:ext>
              </a:extLst>
            </p:cNvPr>
            <p:cNvSpPr txBox="1"/>
            <p:nvPr/>
          </p:nvSpPr>
          <p:spPr>
            <a:xfrm>
              <a:off x="3495688" y="1718372"/>
              <a:ext cx="4315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10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E2EE5EB-DCBA-9C45-9F2E-976DF3C8615F}"/>
                </a:ext>
              </a:extLst>
            </p:cNvPr>
            <p:cNvGrpSpPr/>
            <p:nvPr/>
          </p:nvGrpSpPr>
          <p:grpSpPr>
            <a:xfrm>
              <a:off x="6339705" y="2815133"/>
              <a:ext cx="3474738" cy="2212760"/>
              <a:chOff x="8506829" y="810446"/>
              <a:chExt cx="3474738" cy="2212760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A201E78-DB45-9E40-945A-82A9589037EC}"/>
                  </a:ext>
                </a:extLst>
              </p:cNvPr>
              <p:cNvSpPr txBox="1"/>
              <p:nvPr/>
            </p:nvSpPr>
            <p:spPr>
              <a:xfrm>
                <a:off x="8653739" y="810446"/>
                <a:ext cx="26213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Vascular malformations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FA75564-EE06-3F47-90DE-674A19007DD1}"/>
                  </a:ext>
                </a:extLst>
              </p:cNvPr>
              <p:cNvSpPr txBox="1"/>
              <p:nvPr/>
            </p:nvSpPr>
            <p:spPr>
              <a:xfrm>
                <a:off x="8653736" y="1378858"/>
                <a:ext cx="17078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Cysts &amp; ectasia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4F0EDC2-3CAF-D145-ADFB-14832E589034}"/>
                  </a:ext>
                </a:extLst>
              </p:cNvPr>
              <p:cNvSpPr txBox="1"/>
              <p:nvPr/>
            </p:nvSpPr>
            <p:spPr>
              <a:xfrm>
                <a:off x="8653741" y="1956184"/>
                <a:ext cx="33278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Hyperplasia &amp; stromal OG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490896D-8735-544F-AA78-FB27E56A951E}"/>
                  </a:ext>
                </a:extLst>
              </p:cNvPr>
              <p:cNvSpPr txBox="1"/>
              <p:nvPr/>
            </p:nvSpPr>
            <p:spPr>
              <a:xfrm>
                <a:off x="8653741" y="2561541"/>
                <a:ext cx="18701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Mammary OG</a:t>
                </a: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6DB9244-7ACA-E54A-8F8C-A87F4CC0ADF8}"/>
                  </a:ext>
                </a:extLst>
              </p:cNvPr>
              <p:cNvSpPr/>
              <p:nvPr/>
            </p:nvSpPr>
            <p:spPr>
              <a:xfrm flipH="1" flipV="1">
                <a:off x="8510619" y="953457"/>
                <a:ext cx="173034" cy="175642"/>
              </a:xfrm>
              <a:prstGeom prst="rect">
                <a:avLst/>
              </a:prstGeom>
              <a:solidFill>
                <a:srgbClr val="60B2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4B1E631-64B1-3D4F-A7EE-021A9C3C90BA}"/>
                  </a:ext>
                </a:extLst>
              </p:cNvPr>
              <p:cNvSpPr/>
              <p:nvPr/>
            </p:nvSpPr>
            <p:spPr>
              <a:xfrm flipH="1" flipV="1">
                <a:off x="8510612" y="1521869"/>
                <a:ext cx="173034" cy="175642"/>
              </a:xfrm>
              <a:prstGeom prst="rect">
                <a:avLst/>
              </a:prstGeom>
              <a:solidFill>
                <a:srgbClr val="009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1DC4F14-B501-AA49-9197-8E5B81A14E0C}"/>
                  </a:ext>
                </a:extLst>
              </p:cNvPr>
              <p:cNvSpPr/>
              <p:nvPr/>
            </p:nvSpPr>
            <p:spPr>
              <a:xfrm flipH="1" flipV="1">
                <a:off x="8506829" y="2099195"/>
                <a:ext cx="173034" cy="175642"/>
              </a:xfrm>
              <a:prstGeom prst="rect">
                <a:avLst/>
              </a:prstGeom>
              <a:solidFill>
                <a:srgbClr val="FFCF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F8DCA92-8774-BE4D-B358-5F493C989F1F}"/>
                  </a:ext>
                </a:extLst>
              </p:cNvPr>
              <p:cNvSpPr/>
              <p:nvPr/>
            </p:nvSpPr>
            <p:spPr>
              <a:xfrm flipH="1" flipV="1">
                <a:off x="8521150" y="2704552"/>
                <a:ext cx="173034" cy="175642"/>
              </a:xfrm>
              <a:prstGeom prst="rect">
                <a:avLst/>
              </a:prstGeom>
              <a:solidFill>
                <a:srgbClr val="4077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0198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EB360C-2356-CF49-8C25-DD026B825C4B}"/>
              </a:ext>
            </a:extLst>
          </p:cNvPr>
          <p:cNvSpPr txBox="1"/>
          <p:nvPr/>
        </p:nvSpPr>
        <p:spPr>
          <a:xfrm>
            <a:off x="345444" y="240566"/>
            <a:ext cx="4140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Proteus syndrome mice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C6B448-5EF2-1E4C-B806-E6EFBEF8DB14}"/>
              </a:ext>
            </a:extLst>
          </p:cNvPr>
          <p:cNvSpPr txBox="1"/>
          <p:nvPr/>
        </p:nvSpPr>
        <p:spPr>
          <a:xfrm>
            <a:off x="260164" y="1481887"/>
            <a:ext cx="11671671" cy="3395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Mosaic &amp; chimeric methods were successful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i="1" baseline="30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Manifested overgrowth seen in human Proteus syndrome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Observable lesions rare before one year of age in mice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i="1" dirty="0"/>
              <a:t>Akt1</a:t>
            </a:r>
            <a:r>
              <a:rPr lang="en-US" sz="2800" i="1" baseline="30000" dirty="0"/>
              <a:t>E17K</a:t>
            </a:r>
            <a:r>
              <a:rPr lang="en-US" sz="2800" dirty="0"/>
              <a:t>-positive cells in a variety of affected and unaffected tissues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51560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Ubiquitous Proteus mouse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9FB69D-9E19-4FB8-BEAE-20F88589C44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35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9805D5-DAB1-F541-8FD1-3875CCF0313D}"/>
              </a:ext>
            </a:extLst>
          </p:cNvPr>
          <p:cNvSpPr txBox="1"/>
          <p:nvPr/>
        </p:nvSpPr>
        <p:spPr>
          <a:xfrm>
            <a:off x="493226" y="332510"/>
            <a:ext cx="3310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</a:rPr>
              <a:t>Happle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 hypothesis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94C49C-32A7-0B46-A668-E2B917224D37}"/>
              </a:ext>
            </a:extLst>
          </p:cNvPr>
          <p:cNvSpPr txBox="1"/>
          <p:nvPr/>
        </p:nvSpPr>
        <p:spPr>
          <a:xfrm>
            <a:off x="6096000" y="2784561"/>
            <a:ext cx="5530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Can we use the mouse model to test this hypothesis?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B6A3ED-D862-084A-BC8E-AED947B39C21}"/>
              </a:ext>
            </a:extLst>
          </p:cNvPr>
          <p:cNvSpPr txBox="1"/>
          <p:nvPr/>
        </p:nvSpPr>
        <p:spPr>
          <a:xfrm>
            <a:off x="998481" y="1770973"/>
            <a:ext cx="399389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Arial"/>
              </a:rPr>
              <a:t>Rudolf </a:t>
            </a:r>
            <a:r>
              <a:rPr lang="en-US" sz="2400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Arial"/>
              </a:rPr>
              <a:t>Happle</a:t>
            </a:r>
            <a:r>
              <a:rPr lang="en-US" sz="2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Arial"/>
              </a:rPr>
              <a:t>:</a:t>
            </a:r>
            <a:r>
              <a:rPr lang="en-US" sz="2000" dirty="0">
                <a:latin typeface="Arial"/>
                <a:cs typeface="Arial"/>
              </a:rPr>
              <a:t>	</a:t>
            </a:r>
          </a:p>
          <a:p>
            <a:pPr algn="just"/>
            <a:r>
              <a:rPr lang="en-US" sz="2000" dirty="0">
                <a:latin typeface="Arial"/>
                <a:cs typeface="Arial"/>
              </a:rPr>
              <a:t>	</a:t>
            </a:r>
          </a:p>
          <a:p>
            <a:pPr algn="just"/>
            <a:r>
              <a:rPr lang="en-US" sz="2000" dirty="0">
                <a:latin typeface="Arial"/>
                <a:cs typeface="Arial"/>
              </a:rPr>
              <a:t>	</a:t>
            </a:r>
            <a:r>
              <a:rPr lang="en-US" sz="2000" dirty="0">
                <a:cs typeface="Arial"/>
              </a:rPr>
              <a:t>“</a:t>
            </a:r>
            <a:r>
              <a:rPr lang="en-US" sz="2000" i="1" dirty="0">
                <a:cs typeface="Arial"/>
              </a:rPr>
              <a:t>The action of a dominant lethal gene surviving by mosaicism would explain the marked variability of the signs and symptoms which gave reason to name the syndrome after the Greek god Proteus.”</a:t>
            </a:r>
            <a:r>
              <a:rPr lang="en-US" sz="2000" i="1" dirty="0">
                <a:latin typeface="Arial"/>
                <a:cs typeface="Arial"/>
              </a:rPr>
              <a:t>		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ED3653-3879-7748-B9E9-CD2C600CD839}"/>
              </a:ext>
            </a:extLst>
          </p:cNvPr>
          <p:cNvSpPr txBox="1"/>
          <p:nvPr/>
        </p:nvSpPr>
        <p:spPr>
          <a:xfrm>
            <a:off x="1877056" y="4894616"/>
            <a:ext cx="3993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Human Genet (1986) 72:280</a:t>
            </a:r>
          </a:p>
        </p:txBody>
      </p:sp>
    </p:spTree>
    <p:extLst>
      <p:ext uri="{BB962C8B-B14F-4D97-AF65-F5344CB8AC3E}">
        <p14:creationId xmlns:p14="http://schemas.microsoft.com/office/powerpoint/2010/main" val="50977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F9C9C10-D5B7-D044-827D-40936E8A40C4}"/>
              </a:ext>
            </a:extLst>
          </p:cNvPr>
          <p:cNvSpPr txBox="1"/>
          <p:nvPr/>
        </p:nvSpPr>
        <p:spPr>
          <a:xfrm>
            <a:off x="375792" y="257545"/>
            <a:ext cx="58194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Ubiquitous expression of Akt1</a:t>
            </a:r>
            <a:r>
              <a:rPr lang="en-US" sz="3200" b="1" i="1" baseline="30000" dirty="0">
                <a:solidFill>
                  <a:schemeClr val="accent1">
                    <a:lumMod val="75000"/>
                  </a:schemeClr>
                </a:solidFill>
              </a:rPr>
              <a:t>E17K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F9B7FB-7CC2-A94E-A279-8314556437C8}"/>
              </a:ext>
            </a:extLst>
          </p:cNvPr>
          <p:cNvGrpSpPr/>
          <p:nvPr/>
        </p:nvGrpSpPr>
        <p:grpSpPr>
          <a:xfrm>
            <a:off x="1198064" y="5836013"/>
            <a:ext cx="3204575" cy="523220"/>
            <a:chOff x="1884954" y="5696497"/>
            <a:chExt cx="3204575" cy="523220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78544FA-8388-2243-935E-266105658002}"/>
                </a:ext>
              </a:extLst>
            </p:cNvPr>
            <p:cNvSpPr txBox="1"/>
            <p:nvPr/>
          </p:nvSpPr>
          <p:spPr>
            <a:xfrm>
              <a:off x="1884954" y="5696497"/>
              <a:ext cx="11945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cs typeface="Arial" panose="020B0604020202020204" pitchFamily="34" charset="0"/>
                </a:rPr>
                <a:t>n = 99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E7B7992-4A27-EE43-B72F-7455CFA34F07}"/>
                </a:ext>
              </a:extLst>
            </p:cNvPr>
            <p:cNvSpPr txBox="1"/>
            <p:nvPr/>
          </p:nvSpPr>
          <p:spPr>
            <a:xfrm>
              <a:off x="4095346" y="5696497"/>
              <a:ext cx="9941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cs typeface="Arial" panose="020B0604020202020204" pitchFamily="34" charset="0"/>
                </a:rPr>
                <a:t>n = 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A505187-3E7F-C068-3B48-BE6E35A69B28}"/>
              </a:ext>
            </a:extLst>
          </p:cNvPr>
          <p:cNvGrpSpPr/>
          <p:nvPr/>
        </p:nvGrpSpPr>
        <p:grpSpPr>
          <a:xfrm>
            <a:off x="5292694" y="835211"/>
            <a:ext cx="6708819" cy="5870671"/>
            <a:chOff x="5292694" y="835211"/>
            <a:chExt cx="6708819" cy="587067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A732530-68B9-1D6E-6AED-BC9EC81385A5}"/>
                </a:ext>
              </a:extLst>
            </p:cNvPr>
            <p:cNvGrpSpPr/>
            <p:nvPr/>
          </p:nvGrpSpPr>
          <p:grpSpPr>
            <a:xfrm>
              <a:off x="5292694" y="835211"/>
              <a:ext cx="6708819" cy="5870671"/>
              <a:chOff x="5292694" y="835211"/>
              <a:chExt cx="6708819" cy="5870671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B7842920-E09D-8048-B569-C08B3045C8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92694" y="835211"/>
                <a:ext cx="6708819" cy="5870671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F5AF102-0CB9-6DF8-CFBA-DC49D8CFA99F}"/>
                  </a:ext>
                </a:extLst>
              </p:cNvPr>
              <p:cNvSpPr/>
              <p:nvPr/>
            </p:nvSpPr>
            <p:spPr>
              <a:xfrm>
                <a:off x="10075024" y="1198236"/>
                <a:ext cx="1055716" cy="8965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9587934-352A-1EF3-BFBA-79F4499DB2E4}"/>
                </a:ext>
              </a:extLst>
            </p:cNvPr>
            <p:cNvSpPr txBox="1"/>
            <p:nvPr/>
          </p:nvSpPr>
          <p:spPr>
            <a:xfrm>
              <a:off x="9977720" y="1382424"/>
              <a:ext cx="13821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chemeClr val="accent5">
                      <a:lumMod val="95000"/>
                      <a:lumOff val="5000"/>
                    </a:schemeClr>
                  </a:solidFill>
                </a:rPr>
                <a:t>βA-Akt1</a:t>
              </a:r>
              <a:r>
                <a:rPr lang="en-US" sz="1600" i="1" baseline="30000" dirty="0">
                  <a:solidFill>
                    <a:schemeClr val="accent5">
                      <a:lumMod val="95000"/>
                      <a:lumOff val="5000"/>
                    </a:schemeClr>
                  </a:solidFill>
                </a:rPr>
                <a:t>WT/WT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C04F53-7260-F608-CC89-1CE7F5148210}"/>
                </a:ext>
              </a:extLst>
            </p:cNvPr>
            <p:cNvSpPr txBox="1"/>
            <p:nvPr/>
          </p:nvSpPr>
          <p:spPr>
            <a:xfrm>
              <a:off x="9975271" y="1720978"/>
              <a:ext cx="13067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chemeClr val="accent5">
                      <a:lumMod val="95000"/>
                      <a:lumOff val="5000"/>
                    </a:schemeClr>
                  </a:solidFill>
                </a:rPr>
                <a:t>βA-Akt1</a:t>
              </a:r>
              <a:r>
                <a:rPr lang="en-US" sz="1600" i="1" baseline="30000" dirty="0">
                  <a:solidFill>
                    <a:schemeClr val="accent5">
                      <a:lumMod val="95000"/>
                      <a:lumOff val="5000"/>
                    </a:schemeClr>
                  </a:solidFill>
                </a:rPr>
                <a:t>WT/</a:t>
              </a:r>
              <a:r>
                <a:rPr lang="en-US" sz="1600" i="1" baseline="30000" dirty="0" err="1">
                  <a:solidFill>
                    <a:schemeClr val="accent5">
                      <a:lumMod val="95000"/>
                      <a:lumOff val="5000"/>
                    </a:schemeClr>
                  </a:solidFill>
                </a:rPr>
                <a:t>flx</a:t>
              </a:r>
              <a:endParaRPr lang="en-US" sz="1600" i="1" baseline="30000" dirty="0">
                <a:solidFill>
                  <a:schemeClr val="accent5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2E4F6D9-FC0C-FE4F-630B-533C2A5454DF}"/>
              </a:ext>
            </a:extLst>
          </p:cNvPr>
          <p:cNvGrpSpPr/>
          <p:nvPr/>
        </p:nvGrpSpPr>
        <p:grpSpPr>
          <a:xfrm>
            <a:off x="670009" y="842320"/>
            <a:ext cx="4560344" cy="5175925"/>
            <a:chOff x="909961" y="1198236"/>
            <a:chExt cx="3959499" cy="47438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CDF1E29-BDD7-D3BA-8788-2B4106072AC9}"/>
                </a:ext>
              </a:extLst>
            </p:cNvPr>
            <p:cNvGrpSpPr/>
            <p:nvPr/>
          </p:nvGrpSpPr>
          <p:grpSpPr>
            <a:xfrm>
              <a:off x="909961" y="1198236"/>
              <a:ext cx="3959499" cy="4743828"/>
              <a:chOff x="862865" y="1059737"/>
              <a:chExt cx="3959499" cy="4743828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75EA642-8914-A514-7BAF-30692FE4A1A2}"/>
                  </a:ext>
                </a:extLst>
              </p:cNvPr>
              <p:cNvSpPr txBox="1"/>
              <p:nvPr/>
            </p:nvSpPr>
            <p:spPr>
              <a:xfrm>
                <a:off x="3153272" y="1663043"/>
                <a:ext cx="91563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conditional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B8E846D-6FF8-26BD-2F95-3EBC0C71BBE4}"/>
                  </a:ext>
                </a:extLst>
              </p:cNvPr>
              <p:cNvSpPr txBox="1"/>
              <p:nvPr/>
            </p:nvSpPr>
            <p:spPr>
              <a:xfrm>
                <a:off x="1411129" y="1663043"/>
                <a:ext cx="76495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activator</a:t>
                </a: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F6DF584E-640B-DAEE-5CF4-B8FABD647116}"/>
                  </a:ext>
                </a:extLst>
              </p:cNvPr>
              <p:cNvGrpSpPr/>
              <p:nvPr/>
            </p:nvGrpSpPr>
            <p:grpSpPr>
              <a:xfrm>
                <a:off x="862865" y="1124661"/>
                <a:ext cx="3959499" cy="4594536"/>
                <a:chOff x="862865" y="1124661"/>
                <a:chExt cx="3959499" cy="4594536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0AC01AA1-553F-4EB1-5F44-2D3122002842}"/>
                    </a:ext>
                  </a:extLst>
                </p:cNvPr>
                <p:cNvGrpSpPr/>
                <p:nvPr/>
              </p:nvGrpSpPr>
              <p:grpSpPr>
                <a:xfrm>
                  <a:off x="862865" y="1124661"/>
                  <a:ext cx="3959499" cy="4594536"/>
                  <a:chOff x="862865" y="1124661"/>
                  <a:chExt cx="3959499" cy="4594536"/>
                </a:xfrm>
              </p:grpSpPr>
              <p:grpSp>
                <p:nvGrpSpPr>
                  <p:cNvPr id="7" name="Group 6">
                    <a:extLst>
                      <a:ext uri="{FF2B5EF4-FFF2-40B4-BE49-F238E27FC236}">
                        <a16:creationId xmlns:a16="http://schemas.microsoft.com/office/drawing/2014/main" id="{00C1398B-D2E5-C1F5-A20C-5CCBE77B7FED}"/>
                      </a:ext>
                    </a:extLst>
                  </p:cNvPr>
                  <p:cNvGrpSpPr/>
                  <p:nvPr/>
                </p:nvGrpSpPr>
                <p:grpSpPr>
                  <a:xfrm>
                    <a:off x="862865" y="1130612"/>
                    <a:ext cx="3959499" cy="4588585"/>
                    <a:chOff x="862865" y="1130612"/>
                    <a:chExt cx="3959499" cy="4588585"/>
                  </a:xfrm>
                </p:grpSpPr>
                <p:grpSp>
                  <p:nvGrpSpPr>
                    <p:cNvPr id="3" name="Group 2">
                      <a:extLst>
                        <a:ext uri="{FF2B5EF4-FFF2-40B4-BE49-F238E27FC236}">
                          <a16:creationId xmlns:a16="http://schemas.microsoft.com/office/drawing/2014/main" id="{CA283F78-7F2A-9D4A-A380-156CEB06F0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2865" y="1138803"/>
                      <a:ext cx="3959499" cy="4580394"/>
                      <a:chOff x="1444756" y="1118589"/>
                      <a:chExt cx="3959499" cy="4580394"/>
                    </a:xfrm>
                  </p:grpSpPr>
                  <p:grpSp>
                    <p:nvGrpSpPr>
                      <p:cNvPr id="60" name="Group 59">
                        <a:extLst>
                          <a:ext uri="{FF2B5EF4-FFF2-40B4-BE49-F238E27FC236}">
                            <a16:creationId xmlns:a16="http://schemas.microsoft.com/office/drawing/2014/main" id="{E158445A-438C-D74A-8BB4-8F4D678DFCD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444756" y="1118589"/>
                        <a:ext cx="3837601" cy="4580394"/>
                        <a:chOff x="25930600" y="9472397"/>
                        <a:chExt cx="3135709" cy="3540920"/>
                      </a:xfrm>
                    </p:grpSpPr>
                    <p:pic>
                      <p:nvPicPr>
                        <p:cNvPr id="61" name="Picture 60">
                          <a:extLst>
                            <a:ext uri="{FF2B5EF4-FFF2-40B4-BE49-F238E27FC236}">
                              <a16:creationId xmlns:a16="http://schemas.microsoft.com/office/drawing/2014/main" id="{00795549-3426-5648-9C66-79CCCCED715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5930600" y="9472397"/>
                          <a:ext cx="3135709" cy="3415536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62" name="Rectangle 61">
                          <a:extLst>
                            <a:ext uri="{FF2B5EF4-FFF2-40B4-BE49-F238E27FC236}">
                              <a16:creationId xmlns:a16="http://schemas.microsoft.com/office/drawing/2014/main" id="{BA7753AA-8B41-8A4A-86C5-87B375B9CD8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6274979" y="11869240"/>
                          <a:ext cx="2024696" cy="114407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pic>
                    <p:nvPicPr>
                      <p:cNvPr id="65" name="Picture 64">
                        <a:extLst>
                          <a:ext uri="{FF2B5EF4-FFF2-40B4-BE49-F238E27FC236}">
                            <a16:creationId xmlns:a16="http://schemas.microsoft.com/office/drawing/2014/main" id="{6F14FE3C-47CE-2A42-A2AD-03D4F46B9A1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11141" y="4580201"/>
                        <a:ext cx="1993114" cy="111059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64" name="Picture 63">
                        <a:extLst>
                          <a:ext uri="{FF2B5EF4-FFF2-40B4-BE49-F238E27FC236}">
                            <a16:creationId xmlns:a16="http://schemas.microsoft.com/office/drawing/2014/main" id="{AB3D48F3-5616-7D47-8229-EA6E23C9836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5362" y="4572009"/>
                        <a:ext cx="2004617" cy="1126974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6" name="Rectangle 5">
                      <a:extLst>
                        <a:ext uri="{FF2B5EF4-FFF2-40B4-BE49-F238E27FC236}">
                          <a16:creationId xmlns:a16="http://schemas.microsoft.com/office/drawing/2014/main" id="{9CD23435-863D-88DE-074A-1EB9EC8AB5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8699" y="1130612"/>
                      <a:ext cx="755374" cy="38273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E3938D30-4FF7-CCC3-DA7E-12FD15CE600E}"/>
                      </a:ext>
                    </a:extLst>
                  </p:cNvPr>
                  <p:cNvSpPr/>
                  <p:nvPr/>
                </p:nvSpPr>
                <p:spPr>
                  <a:xfrm>
                    <a:off x="3395207" y="1124661"/>
                    <a:ext cx="612787" cy="3190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5274F1D6-61FF-B5EA-AE41-CCCEE540EDA2}"/>
                    </a:ext>
                  </a:extLst>
                </p:cNvPr>
                <p:cNvSpPr/>
                <p:nvPr/>
              </p:nvSpPr>
              <p:spPr>
                <a:xfrm>
                  <a:off x="1462563" y="5494118"/>
                  <a:ext cx="572494" cy="1709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7DBCBCA-8214-CE28-2638-4799A9EDAC5A}"/>
                  </a:ext>
                </a:extLst>
              </p:cNvPr>
              <p:cNvSpPr/>
              <p:nvPr/>
            </p:nvSpPr>
            <p:spPr>
              <a:xfrm>
                <a:off x="3358418" y="5498332"/>
                <a:ext cx="649576" cy="1271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C3EC4B9-A6E4-F85C-3179-BFD020CC905A}"/>
                  </a:ext>
                </a:extLst>
              </p:cNvPr>
              <p:cNvSpPr txBox="1"/>
              <p:nvPr/>
            </p:nvSpPr>
            <p:spPr>
              <a:xfrm>
                <a:off x="1431782" y="1263498"/>
                <a:ext cx="8386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>
                    <a:solidFill>
                      <a:schemeClr val="accent5">
                        <a:lumMod val="95000"/>
                        <a:lumOff val="5000"/>
                      </a:schemeClr>
                    </a:solidFill>
                  </a:rPr>
                  <a:t>Akt1</a:t>
                </a:r>
                <a:r>
                  <a:rPr lang="en-US" sz="1200" i="1" baseline="30000" dirty="0">
                    <a:solidFill>
                      <a:schemeClr val="accent5">
                        <a:lumMod val="95000"/>
                        <a:lumOff val="5000"/>
                      </a:schemeClr>
                    </a:solidFill>
                  </a:rPr>
                  <a:t>WT/WT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99106F4-343F-CE0F-2A23-006955DC732F}"/>
                  </a:ext>
                </a:extLst>
              </p:cNvPr>
              <p:cNvSpPr txBox="1"/>
              <p:nvPr/>
            </p:nvSpPr>
            <p:spPr>
              <a:xfrm>
                <a:off x="1427843" y="1059737"/>
                <a:ext cx="89319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>
                    <a:solidFill>
                      <a:schemeClr val="accent5">
                        <a:lumMod val="95000"/>
                        <a:lumOff val="5000"/>
                      </a:schemeClr>
                    </a:solidFill>
                  </a:rPr>
                  <a:t>ACTB-Cre</a:t>
                </a:r>
                <a:endParaRPr lang="en-US" sz="1200" i="1" baseline="30000" dirty="0">
                  <a:solidFill>
                    <a:schemeClr val="accent5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E7E382-A042-838E-375B-D4A6F0DF00F4}"/>
                  </a:ext>
                </a:extLst>
              </p:cNvPr>
              <p:cNvSpPr txBox="1"/>
              <p:nvPr/>
            </p:nvSpPr>
            <p:spPr>
              <a:xfrm>
                <a:off x="3335887" y="1241107"/>
                <a:ext cx="7825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>
                    <a:solidFill>
                      <a:schemeClr val="accent5">
                        <a:lumMod val="95000"/>
                        <a:lumOff val="5000"/>
                      </a:schemeClr>
                    </a:solidFill>
                  </a:rPr>
                  <a:t>Akt1</a:t>
                </a:r>
                <a:r>
                  <a:rPr lang="en-US" sz="1200" i="1" baseline="30000" dirty="0">
                    <a:solidFill>
                      <a:schemeClr val="accent5">
                        <a:lumMod val="95000"/>
                        <a:lumOff val="5000"/>
                      </a:schemeClr>
                    </a:solidFill>
                  </a:rPr>
                  <a:t>WT/</a:t>
                </a:r>
                <a:r>
                  <a:rPr lang="en-US" sz="1200" i="1" baseline="30000" dirty="0" err="1">
                    <a:solidFill>
                      <a:schemeClr val="accent5">
                        <a:lumMod val="95000"/>
                        <a:lumOff val="5000"/>
                      </a:schemeClr>
                    </a:solidFill>
                  </a:rPr>
                  <a:t>flx</a:t>
                </a:r>
                <a:endParaRPr lang="en-US" sz="1200" i="1" baseline="30000" dirty="0">
                  <a:solidFill>
                    <a:schemeClr val="accent5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AD9393-82C2-5C69-E246-9878CC964C5A}"/>
                  </a:ext>
                </a:extLst>
              </p:cNvPr>
              <p:cNvSpPr txBox="1"/>
              <p:nvPr/>
            </p:nvSpPr>
            <p:spPr>
              <a:xfrm>
                <a:off x="1240291" y="5526566"/>
                <a:ext cx="10807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>
                    <a:solidFill>
                      <a:schemeClr val="accent5">
                        <a:lumMod val="95000"/>
                        <a:lumOff val="5000"/>
                      </a:schemeClr>
                    </a:solidFill>
                  </a:rPr>
                  <a:t>βA-Akt1</a:t>
                </a:r>
                <a:r>
                  <a:rPr lang="en-US" sz="1200" i="1" baseline="30000" dirty="0">
                    <a:solidFill>
                      <a:schemeClr val="accent5">
                        <a:lumMod val="95000"/>
                        <a:lumOff val="5000"/>
                      </a:schemeClr>
                    </a:solidFill>
                  </a:rPr>
                  <a:t>WT/WT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3AAA81-9AB2-F41A-3846-916342B98935}"/>
                  </a:ext>
                </a:extLst>
              </p:cNvPr>
              <p:cNvSpPr txBox="1"/>
              <p:nvPr/>
            </p:nvSpPr>
            <p:spPr>
              <a:xfrm>
                <a:off x="3383576" y="5484382"/>
                <a:ext cx="10246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>
                    <a:solidFill>
                      <a:schemeClr val="accent5">
                        <a:lumMod val="95000"/>
                        <a:lumOff val="5000"/>
                      </a:schemeClr>
                    </a:solidFill>
                  </a:rPr>
                  <a:t>βA-Akt1</a:t>
                </a:r>
                <a:r>
                  <a:rPr lang="en-US" sz="1200" i="1" baseline="30000" dirty="0">
                    <a:solidFill>
                      <a:schemeClr val="accent5">
                        <a:lumMod val="95000"/>
                        <a:lumOff val="5000"/>
                      </a:schemeClr>
                    </a:solidFill>
                  </a:rPr>
                  <a:t>WT/</a:t>
                </a:r>
                <a:r>
                  <a:rPr lang="en-US" sz="1200" i="1" baseline="30000" dirty="0" err="1">
                    <a:solidFill>
                      <a:schemeClr val="accent5">
                        <a:lumMod val="95000"/>
                        <a:lumOff val="5000"/>
                      </a:schemeClr>
                    </a:solidFill>
                  </a:rPr>
                  <a:t>flx</a:t>
                </a:r>
                <a:endParaRPr lang="en-US" sz="1200" i="1" baseline="30000" dirty="0">
                  <a:solidFill>
                    <a:schemeClr val="accent5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B2E204-7C51-386A-7C82-3D8D62F03267}"/>
                </a:ext>
              </a:extLst>
            </p:cNvPr>
            <p:cNvSpPr txBox="1"/>
            <p:nvPr/>
          </p:nvSpPr>
          <p:spPr>
            <a:xfrm>
              <a:off x="3206011" y="1823436"/>
              <a:ext cx="9156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5">
                      <a:lumMod val="95000"/>
                      <a:lumOff val="5000"/>
                    </a:schemeClr>
                  </a:solidFill>
                </a:rPr>
                <a:t>conditional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037D432-41ED-94D3-E633-180AB402BEFA}"/>
                </a:ext>
              </a:extLst>
            </p:cNvPr>
            <p:cNvSpPr txBox="1"/>
            <p:nvPr/>
          </p:nvSpPr>
          <p:spPr>
            <a:xfrm>
              <a:off x="1455170" y="1816815"/>
              <a:ext cx="7649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5">
                      <a:lumMod val="95000"/>
                      <a:lumOff val="5000"/>
                    </a:schemeClr>
                  </a:solidFill>
                </a:rPr>
                <a:t>activator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844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AA15D8E3-C14C-E544-A28D-DA52F526EAEB}"/>
              </a:ext>
            </a:extLst>
          </p:cNvPr>
          <p:cNvSpPr txBox="1"/>
          <p:nvPr/>
        </p:nvSpPr>
        <p:spPr>
          <a:xfrm>
            <a:off x="183664" y="96383"/>
            <a:ext cx="3044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Gross phenotype</a:t>
            </a:r>
            <a:endParaRPr lang="en-US" sz="3200" b="1" i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5BCD69-B09B-864A-BC30-FEEBC9438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876" y="681158"/>
            <a:ext cx="9186744" cy="601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52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733F75-4F13-994A-A622-95470C649FD3}"/>
              </a:ext>
            </a:extLst>
          </p:cNvPr>
          <p:cNvSpPr txBox="1"/>
          <p:nvPr/>
        </p:nvSpPr>
        <p:spPr>
          <a:xfrm>
            <a:off x="164636" y="255458"/>
            <a:ext cx="2642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Vascular remodeling defect - skin</a:t>
            </a:r>
            <a:endParaRPr lang="en-US" sz="3200" b="1" i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03D56A-D753-9145-87BD-975E8A604EF9}"/>
              </a:ext>
            </a:extLst>
          </p:cNvPr>
          <p:cNvSpPr/>
          <p:nvPr/>
        </p:nvSpPr>
        <p:spPr>
          <a:xfrm>
            <a:off x="2604655" y="255458"/>
            <a:ext cx="360218" cy="520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6084D2-E661-264F-9440-0C69E126D4BC}"/>
              </a:ext>
            </a:extLst>
          </p:cNvPr>
          <p:cNvGrpSpPr/>
          <p:nvPr/>
        </p:nvGrpSpPr>
        <p:grpSpPr>
          <a:xfrm>
            <a:off x="3111190" y="-78058"/>
            <a:ext cx="7114478" cy="6826843"/>
            <a:chOff x="3111190" y="166630"/>
            <a:chExt cx="6757639" cy="65812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390648-3C94-DA49-ABCC-FB59DEEAC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90" y="166630"/>
              <a:ext cx="6757639" cy="65572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1E1F45-59BE-4241-99C2-053317C12BB1}"/>
                </a:ext>
              </a:extLst>
            </p:cNvPr>
            <p:cNvSpPr txBox="1"/>
            <p:nvPr/>
          </p:nvSpPr>
          <p:spPr>
            <a:xfrm rot="16200000">
              <a:off x="3294876" y="5988963"/>
              <a:ext cx="1167039" cy="350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  <a:highlight>
                    <a:srgbClr val="000000"/>
                  </a:highlight>
                </a:rPr>
                <a:t>PECAM-1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E688069-EDC5-9240-B556-7B273E651CAA}"/>
                </a:ext>
              </a:extLst>
            </p:cNvPr>
            <p:cNvSpPr/>
            <p:nvPr/>
          </p:nvSpPr>
          <p:spPr>
            <a:xfrm>
              <a:off x="3111190" y="255458"/>
              <a:ext cx="543059" cy="4247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7890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35000B39-7DFB-9749-BAD7-C6B146E215A4}"/>
              </a:ext>
            </a:extLst>
          </p:cNvPr>
          <p:cNvSpPr txBox="1"/>
          <p:nvPr/>
        </p:nvSpPr>
        <p:spPr>
          <a:xfrm>
            <a:off x="403501" y="163623"/>
            <a:ext cx="6418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Tissue specific expression of Akt1</a:t>
            </a:r>
            <a:r>
              <a:rPr lang="en-US" sz="3200" b="1" i="1" baseline="30000" dirty="0">
                <a:solidFill>
                  <a:schemeClr val="accent1">
                    <a:lumMod val="75000"/>
                  </a:schemeClr>
                </a:solidFill>
              </a:rPr>
              <a:t>E17K </a:t>
            </a:r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81F1430E-9142-4140-9E9E-333EE73F9F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163547"/>
              </p:ext>
            </p:extLst>
          </p:nvPr>
        </p:nvGraphicFramePr>
        <p:xfrm>
          <a:off x="4269868" y="1552761"/>
          <a:ext cx="7811380" cy="372104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308980">
                  <a:extLst>
                    <a:ext uri="{9D8B030D-6E8A-4147-A177-3AD203B41FA5}">
                      <a16:colId xmlns:a16="http://schemas.microsoft.com/office/drawing/2014/main" val="207025321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11838201"/>
                    </a:ext>
                  </a:extLst>
                </a:gridCol>
                <a:gridCol w="1418196">
                  <a:extLst>
                    <a:ext uri="{9D8B030D-6E8A-4147-A177-3AD203B41FA5}">
                      <a16:colId xmlns:a16="http://schemas.microsoft.com/office/drawing/2014/main" val="883561801"/>
                    </a:ext>
                  </a:extLst>
                </a:gridCol>
                <a:gridCol w="1350329">
                  <a:extLst>
                    <a:ext uri="{9D8B030D-6E8A-4147-A177-3AD203B41FA5}">
                      <a16:colId xmlns:a16="http://schemas.microsoft.com/office/drawing/2014/main" val="92509981"/>
                    </a:ext>
                  </a:extLst>
                </a:gridCol>
                <a:gridCol w="1254030">
                  <a:extLst>
                    <a:ext uri="{9D8B030D-6E8A-4147-A177-3AD203B41FA5}">
                      <a16:colId xmlns:a16="http://schemas.microsoft.com/office/drawing/2014/main" val="470988792"/>
                    </a:ext>
                  </a:extLst>
                </a:gridCol>
                <a:gridCol w="1125178">
                  <a:extLst>
                    <a:ext uri="{9D8B030D-6E8A-4147-A177-3AD203B41FA5}">
                      <a16:colId xmlns:a16="http://schemas.microsoft.com/office/drawing/2014/main" val="3473531205"/>
                    </a:ext>
                  </a:extLst>
                </a:gridCol>
              </a:tblGrid>
              <a:tr h="5435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Number of pups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7903104"/>
                  </a:ext>
                </a:extLst>
              </a:tr>
              <a:tr h="5891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 err="1">
                          <a:effectLst/>
                        </a:rPr>
                        <a:t>Cre</a:t>
                      </a:r>
                      <a:r>
                        <a:rPr lang="en-US" sz="2000" i="1" baseline="30000" dirty="0" err="1">
                          <a:effectLst/>
                        </a:rPr>
                        <a:t>NEG</a:t>
                      </a:r>
                      <a:endParaRPr lang="en-US" sz="2000" i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 err="1">
                          <a:effectLst/>
                        </a:rPr>
                        <a:t>Cre</a:t>
                      </a:r>
                      <a:r>
                        <a:rPr lang="en-US" sz="2000" i="1" baseline="30000" dirty="0" err="1">
                          <a:effectLst/>
                        </a:rPr>
                        <a:t>POS</a:t>
                      </a:r>
                      <a:endParaRPr lang="en-US" sz="2000" i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 err="1">
                          <a:effectLst/>
                        </a:rPr>
                        <a:t>Cre</a:t>
                      </a:r>
                      <a:r>
                        <a:rPr lang="en-US" sz="2000" i="1" baseline="30000" dirty="0" err="1">
                          <a:effectLst/>
                        </a:rPr>
                        <a:t>NEG</a:t>
                      </a:r>
                      <a:endParaRPr lang="en-US" sz="2000" i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 err="1">
                          <a:effectLst/>
                        </a:rPr>
                        <a:t>Cre</a:t>
                      </a:r>
                      <a:r>
                        <a:rPr lang="en-US" sz="2000" i="1" baseline="30000" dirty="0" err="1">
                          <a:effectLst/>
                        </a:rPr>
                        <a:t>POS</a:t>
                      </a:r>
                      <a:endParaRPr lang="en-US" sz="2000" i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11053667"/>
                  </a:ext>
                </a:extLst>
              </a:tr>
              <a:tr h="5053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 err="1">
                          <a:effectLst/>
                        </a:rPr>
                        <a:t>Cre</a:t>
                      </a:r>
                      <a:endParaRPr lang="en-US" sz="2400" i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</a:rPr>
                        <a:t>Akt1</a:t>
                      </a:r>
                      <a:r>
                        <a:rPr lang="en-US" sz="2000" i="1" baseline="30000" dirty="0">
                          <a:effectLst/>
                        </a:rPr>
                        <a:t>WT/WT</a:t>
                      </a:r>
                      <a:endParaRPr lang="en-US" sz="2000" i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</a:rPr>
                        <a:t>Akt1</a:t>
                      </a:r>
                      <a:r>
                        <a:rPr lang="en-US" sz="2000" i="1" baseline="30000" dirty="0">
                          <a:effectLst/>
                        </a:rPr>
                        <a:t>WT/WT</a:t>
                      </a:r>
                      <a:endParaRPr lang="en-US" sz="2000" i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</a:rPr>
                        <a:t>Akt1</a:t>
                      </a:r>
                      <a:r>
                        <a:rPr lang="en-US" sz="2000" i="1" baseline="30000" dirty="0">
                          <a:effectLst/>
                        </a:rPr>
                        <a:t>WT/</a:t>
                      </a:r>
                      <a:r>
                        <a:rPr lang="en-US" sz="2000" i="1" baseline="30000" dirty="0" err="1">
                          <a:effectLst/>
                        </a:rPr>
                        <a:t>flx</a:t>
                      </a:r>
                      <a:endParaRPr lang="en-US" sz="2000" i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</a:rPr>
                        <a:t>Akt1</a:t>
                      </a:r>
                      <a:r>
                        <a:rPr lang="en-US" sz="2000" i="1" baseline="30000" dirty="0">
                          <a:effectLst/>
                        </a:rPr>
                        <a:t>WT/</a:t>
                      </a:r>
                      <a:r>
                        <a:rPr lang="en-US" sz="2000" i="1" baseline="30000" dirty="0" err="1">
                          <a:effectLst/>
                        </a:rPr>
                        <a:t>flx</a:t>
                      </a:r>
                      <a:endParaRPr lang="en-US" sz="2000" i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 value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1021306"/>
                  </a:ext>
                </a:extLst>
              </a:tr>
              <a:tr h="5053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</a:rPr>
                        <a:t>Tie2</a:t>
                      </a:r>
                      <a:endParaRPr lang="en-US" sz="2400" i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76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44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0.0052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964258"/>
                  </a:ext>
                </a:extLst>
              </a:tr>
              <a:tr h="6709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</a:rPr>
                        <a:t>Sm22α</a:t>
                      </a:r>
                      <a:endParaRPr lang="en-US" sz="2400" i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19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14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0.3723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30442500"/>
                  </a:ext>
                </a:extLst>
              </a:tr>
              <a:tr h="6709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</a:rPr>
                        <a:t>Nkx2.5</a:t>
                      </a:r>
                      <a:endParaRPr lang="en-US" sz="2400" i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NA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59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NA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0.0907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858123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3AFA633-F959-1247-8E92-D9E899641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910" y="1303019"/>
            <a:ext cx="2599135" cy="1220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0DDF21-9DD1-FD48-A0DB-89980F91C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910" y="3047737"/>
            <a:ext cx="2599135" cy="1220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B06918-D2A1-DB41-A4FC-37D346F8A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910" y="4792455"/>
            <a:ext cx="2599135" cy="12202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5BE121-ED81-1A48-9FF9-5633D8EEAB5D}"/>
              </a:ext>
            </a:extLst>
          </p:cNvPr>
          <p:cNvSpPr txBox="1"/>
          <p:nvPr/>
        </p:nvSpPr>
        <p:spPr>
          <a:xfrm>
            <a:off x="2104635" y="1688890"/>
            <a:ext cx="1790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Tie2-Cre</a:t>
            </a:r>
          </a:p>
          <a:p>
            <a:r>
              <a:rPr lang="en-US" sz="2400" dirty="0"/>
              <a:t>endothelium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EEEE1F-7F3A-8B46-83F8-321B5A8D967E}"/>
              </a:ext>
            </a:extLst>
          </p:cNvPr>
          <p:cNvSpPr txBox="1"/>
          <p:nvPr/>
        </p:nvSpPr>
        <p:spPr>
          <a:xfrm>
            <a:off x="2104635" y="3433608"/>
            <a:ext cx="2089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Sm22α-</a:t>
            </a:r>
            <a:r>
              <a:rPr lang="en-US" sz="2400" i="1" dirty="0" err="1"/>
              <a:t>Cre</a:t>
            </a:r>
            <a:endParaRPr lang="en-US" sz="2400" i="1" dirty="0"/>
          </a:p>
          <a:p>
            <a:r>
              <a:rPr lang="en-US" sz="2400" dirty="0"/>
              <a:t>smooth muscle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ED1788-E5E1-CC49-880E-57AD51FF16CF}"/>
              </a:ext>
            </a:extLst>
          </p:cNvPr>
          <p:cNvSpPr txBox="1"/>
          <p:nvPr/>
        </p:nvSpPr>
        <p:spPr>
          <a:xfrm>
            <a:off x="2104635" y="5178326"/>
            <a:ext cx="1552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Nkx2.5-Cre</a:t>
            </a:r>
          </a:p>
          <a:p>
            <a:r>
              <a:rPr lang="en-US" sz="2400" dirty="0"/>
              <a:t>heart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9D2E721-C6C0-401B-A59A-36A2FD975B10}"/>
              </a:ext>
            </a:extLst>
          </p:cNvPr>
          <p:cNvSpPr/>
          <p:nvPr/>
        </p:nvSpPr>
        <p:spPr>
          <a:xfrm>
            <a:off x="9780607" y="3460827"/>
            <a:ext cx="1076446" cy="173195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242D08-FF7F-041D-CB6D-659AE56F47DB}"/>
              </a:ext>
            </a:extLst>
          </p:cNvPr>
          <p:cNvSpPr txBox="1"/>
          <p:nvPr/>
        </p:nvSpPr>
        <p:spPr>
          <a:xfrm>
            <a:off x="743350" y="1503219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</a:rPr>
              <a:t>activator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E1430D-49F7-C64A-4198-6FB8132BD783}"/>
              </a:ext>
            </a:extLst>
          </p:cNvPr>
          <p:cNvSpPr txBox="1"/>
          <p:nvPr/>
        </p:nvSpPr>
        <p:spPr>
          <a:xfrm>
            <a:off x="774836" y="3259393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</a:rPr>
              <a:t>activator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EA5D6C-34DE-8659-D310-27FA31F75C95}"/>
              </a:ext>
            </a:extLst>
          </p:cNvPr>
          <p:cNvSpPr txBox="1"/>
          <p:nvPr/>
        </p:nvSpPr>
        <p:spPr>
          <a:xfrm>
            <a:off x="788578" y="5024437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</a:rPr>
              <a:t>activator</a:t>
            </a:r>
          </a:p>
        </p:txBody>
      </p:sp>
    </p:spTree>
    <p:extLst>
      <p:ext uri="{BB962C8B-B14F-4D97-AF65-F5344CB8AC3E}">
        <p14:creationId xmlns:p14="http://schemas.microsoft.com/office/powerpoint/2010/main" val="52363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8225973-2A4F-ACB9-D19A-38D869AC7B39}"/>
              </a:ext>
            </a:extLst>
          </p:cNvPr>
          <p:cNvGrpSpPr/>
          <p:nvPr/>
        </p:nvGrpSpPr>
        <p:grpSpPr>
          <a:xfrm>
            <a:off x="1111282" y="885540"/>
            <a:ext cx="4717008" cy="5896260"/>
            <a:chOff x="1111282" y="885540"/>
            <a:chExt cx="4717008" cy="58962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779B4BC-4DB4-3889-10B1-F37CAD8F8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282" y="885540"/>
              <a:ext cx="4717008" cy="589626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E07405D-B15F-E7C2-DB66-98B20F05CEA1}"/>
                </a:ext>
              </a:extLst>
            </p:cNvPr>
            <p:cNvSpPr txBox="1"/>
            <p:nvPr/>
          </p:nvSpPr>
          <p:spPr>
            <a:xfrm>
              <a:off x="4759657" y="6372705"/>
              <a:ext cx="10534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FFFF00"/>
                  </a:solidFill>
                </a:rPr>
                <a:t>WT/WT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E92121-5C14-EBDE-156C-6C163E004B8A}"/>
                </a:ext>
              </a:extLst>
            </p:cNvPr>
            <p:cNvSpPr txBox="1"/>
            <p:nvPr/>
          </p:nvSpPr>
          <p:spPr>
            <a:xfrm>
              <a:off x="1136939" y="901442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</a:rPr>
                <a:t>E12.5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2205A3-3537-332E-887C-53E195B99BAE}"/>
              </a:ext>
            </a:extLst>
          </p:cNvPr>
          <p:cNvGrpSpPr/>
          <p:nvPr/>
        </p:nvGrpSpPr>
        <p:grpSpPr>
          <a:xfrm>
            <a:off x="6294785" y="885540"/>
            <a:ext cx="4717008" cy="5896260"/>
            <a:chOff x="6294785" y="885540"/>
            <a:chExt cx="4717008" cy="58962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B6E5FB0-4FDC-CC74-3868-F93185E4A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4785" y="885540"/>
              <a:ext cx="4717008" cy="589626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12313E-9B34-7175-151E-08CF241E47D6}"/>
                </a:ext>
              </a:extLst>
            </p:cNvPr>
            <p:cNvSpPr txBox="1"/>
            <p:nvPr/>
          </p:nvSpPr>
          <p:spPr>
            <a:xfrm>
              <a:off x="9718485" y="6372705"/>
              <a:ext cx="12827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FFFF00"/>
                  </a:solidFill>
                </a:rPr>
                <a:t>WT/E17K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80703A-7E4D-162A-9D1F-23301512F0F2}"/>
                </a:ext>
              </a:extLst>
            </p:cNvPr>
            <p:cNvSpPr txBox="1"/>
            <p:nvPr/>
          </p:nvSpPr>
          <p:spPr>
            <a:xfrm>
              <a:off x="6310689" y="901442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</a:rPr>
                <a:t>E12.5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BB7F541-8A2B-8C90-A32C-3317E7ECF8C4}"/>
              </a:ext>
            </a:extLst>
          </p:cNvPr>
          <p:cNvSpPr txBox="1"/>
          <p:nvPr/>
        </p:nvSpPr>
        <p:spPr>
          <a:xfrm>
            <a:off x="183664" y="96383"/>
            <a:ext cx="4692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Whole embryo staining</a:t>
            </a:r>
            <a:endParaRPr lang="en-US" sz="3200" b="1" i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F0CA63-153A-75F4-5AF9-1525909E1B05}"/>
              </a:ext>
            </a:extLst>
          </p:cNvPr>
          <p:cNvGrpSpPr/>
          <p:nvPr/>
        </p:nvGrpSpPr>
        <p:grpSpPr>
          <a:xfrm>
            <a:off x="751749" y="4863159"/>
            <a:ext cx="369333" cy="1935267"/>
            <a:chOff x="726810" y="4846533"/>
            <a:chExt cx="369333" cy="193526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27AC6D7-BA33-A073-12FE-BD5501532E17}"/>
                </a:ext>
              </a:extLst>
            </p:cNvPr>
            <p:cNvSpPr txBox="1"/>
            <p:nvPr/>
          </p:nvSpPr>
          <p:spPr>
            <a:xfrm rot="16200000">
              <a:off x="306183" y="5991840"/>
              <a:ext cx="12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  <a:highlight>
                    <a:srgbClr val="02102A"/>
                  </a:highlight>
                </a:rPr>
                <a:t>PECAM-1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AAAB2F-7B4C-57E2-B885-1829163AE170}"/>
                </a:ext>
              </a:extLst>
            </p:cNvPr>
            <p:cNvSpPr txBox="1"/>
            <p:nvPr/>
          </p:nvSpPr>
          <p:spPr>
            <a:xfrm rot="16200000">
              <a:off x="464077" y="5109266"/>
              <a:ext cx="894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α-SMA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3391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FDEC39-985B-49E5-28E0-A99FB0708581}"/>
              </a:ext>
            </a:extLst>
          </p:cNvPr>
          <p:cNvSpPr txBox="1"/>
          <p:nvPr/>
        </p:nvSpPr>
        <p:spPr>
          <a:xfrm>
            <a:off x="207518" y="97350"/>
            <a:ext cx="8520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Abnormal development – vertebral arteries</a:t>
            </a:r>
            <a:endParaRPr lang="en-US" sz="3200" b="1" i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E2AD97-DD85-1B74-5929-C7868D4E45A3}"/>
              </a:ext>
            </a:extLst>
          </p:cNvPr>
          <p:cNvGrpSpPr/>
          <p:nvPr/>
        </p:nvGrpSpPr>
        <p:grpSpPr>
          <a:xfrm>
            <a:off x="1146386" y="884645"/>
            <a:ext cx="4702846" cy="5889756"/>
            <a:chOff x="1128482" y="883059"/>
            <a:chExt cx="4702846" cy="588975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697EFAD-E9E7-6F92-274A-6994A4FED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482" y="883059"/>
              <a:ext cx="4702846" cy="587855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746DAA-5757-7177-2B93-F5612A75064C}"/>
                </a:ext>
              </a:extLst>
            </p:cNvPr>
            <p:cNvSpPr txBox="1"/>
            <p:nvPr/>
          </p:nvSpPr>
          <p:spPr>
            <a:xfrm>
              <a:off x="4759657" y="6372705"/>
              <a:ext cx="10534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FFFF00"/>
                  </a:solidFill>
                </a:rPr>
                <a:t>WT/WT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1EA82A-7A98-5883-DE66-0008E6F33EF1}"/>
                </a:ext>
              </a:extLst>
            </p:cNvPr>
            <p:cNvSpPr txBox="1"/>
            <p:nvPr/>
          </p:nvSpPr>
          <p:spPr>
            <a:xfrm>
              <a:off x="1136939" y="901442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</a:rPr>
                <a:t>E12.5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BAD3D55-83A0-3839-3527-B63D05FC2C9C}"/>
              </a:ext>
            </a:extLst>
          </p:cNvPr>
          <p:cNvGrpSpPr/>
          <p:nvPr/>
        </p:nvGrpSpPr>
        <p:grpSpPr>
          <a:xfrm>
            <a:off x="6326443" y="895843"/>
            <a:ext cx="4707401" cy="5889756"/>
            <a:chOff x="6277905" y="883059"/>
            <a:chExt cx="4707401" cy="58897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953DD60-BFBC-6438-BBBB-D5BAD81EB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7905" y="883059"/>
              <a:ext cx="4702846" cy="587855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7D25DDE-7776-65CD-05F6-93B0248F6581}"/>
                </a:ext>
              </a:extLst>
            </p:cNvPr>
            <p:cNvSpPr txBox="1"/>
            <p:nvPr/>
          </p:nvSpPr>
          <p:spPr>
            <a:xfrm>
              <a:off x="9702583" y="6372705"/>
              <a:ext cx="12827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FFFF00"/>
                  </a:solidFill>
                </a:rPr>
                <a:t>WT/E17K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962732-52DE-A699-7436-2D0DA625E8B4}"/>
                </a:ext>
              </a:extLst>
            </p:cNvPr>
            <p:cNvSpPr txBox="1"/>
            <p:nvPr/>
          </p:nvSpPr>
          <p:spPr>
            <a:xfrm>
              <a:off x="6294787" y="901442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</a:rPr>
                <a:t>E12.5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4B4E177-F729-4C35-97C7-1B64999AFE3F}"/>
              </a:ext>
            </a:extLst>
          </p:cNvPr>
          <p:cNvGrpSpPr/>
          <p:nvPr/>
        </p:nvGrpSpPr>
        <p:grpSpPr>
          <a:xfrm>
            <a:off x="751749" y="4863159"/>
            <a:ext cx="369333" cy="1935267"/>
            <a:chOff x="726810" y="4846533"/>
            <a:chExt cx="369333" cy="193526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38F2A2A-B4C8-02CC-27E5-C34502A21B73}"/>
                </a:ext>
              </a:extLst>
            </p:cNvPr>
            <p:cNvSpPr txBox="1"/>
            <p:nvPr/>
          </p:nvSpPr>
          <p:spPr>
            <a:xfrm rot="16200000">
              <a:off x="306183" y="5991840"/>
              <a:ext cx="12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  <a:highlight>
                    <a:srgbClr val="02102A"/>
                  </a:highlight>
                </a:rPr>
                <a:t>PECAM-1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1693C16-0088-33AC-4DF9-EA2A34586E4C}"/>
                </a:ext>
              </a:extLst>
            </p:cNvPr>
            <p:cNvSpPr txBox="1"/>
            <p:nvPr/>
          </p:nvSpPr>
          <p:spPr>
            <a:xfrm rot="16200000">
              <a:off x="464077" y="5109266"/>
              <a:ext cx="894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α-SMA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7240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9805D5-DAB1-F541-8FD1-3875CCF0313D}"/>
              </a:ext>
            </a:extLst>
          </p:cNvPr>
          <p:cNvSpPr txBox="1"/>
          <p:nvPr/>
        </p:nvSpPr>
        <p:spPr>
          <a:xfrm>
            <a:off x="280791" y="138550"/>
            <a:ext cx="5894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Why do we need a mouse model?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78B26-EBCB-B44C-9EE5-944D1D20B0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42358" y="1253331"/>
            <a:ext cx="5181600" cy="4351338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ultra rare disorder</a:t>
            </a:r>
          </a:p>
          <a:p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</a:rPr>
              <a:t>limited access to tissue</a:t>
            </a:r>
          </a:p>
          <a:p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</a:rPr>
              <a:t>treatment strategies</a:t>
            </a:r>
          </a:p>
          <a:p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</a:rPr>
              <a:t>identify variant-positive cells &amp; control expression</a:t>
            </a:r>
          </a:p>
        </p:txBody>
      </p:sp>
    </p:spTree>
    <p:extLst>
      <p:ext uri="{BB962C8B-B14F-4D97-AF65-F5344CB8AC3E}">
        <p14:creationId xmlns:p14="http://schemas.microsoft.com/office/powerpoint/2010/main" val="169836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A91F95B-DDBE-2389-38A1-22995D6A24FE}"/>
              </a:ext>
            </a:extLst>
          </p:cNvPr>
          <p:cNvSpPr txBox="1"/>
          <p:nvPr/>
        </p:nvSpPr>
        <p:spPr>
          <a:xfrm>
            <a:off x="183664" y="96383"/>
            <a:ext cx="8070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Vascular remodeling defect – aortic arch</a:t>
            </a:r>
            <a:endParaRPr lang="en-US" sz="3200" b="1" i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2D8C69-B542-A2E9-9EEB-C468653CD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01" y="914400"/>
            <a:ext cx="4690189" cy="58627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C457F9-154E-5BBD-431E-7599384F7B10}"/>
              </a:ext>
            </a:extLst>
          </p:cNvPr>
          <p:cNvSpPr txBox="1"/>
          <p:nvPr/>
        </p:nvSpPr>
        <p:spPr>
          <a:xfrm>
            <a:off x="4765196" y="6381690"/>
            <a:ext cx="10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FF00"/>
                </a:solidFill>
              </a:rPr>
              <a:t>WT/WT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A32FA6-A55B-385C-603A-7651C9304448}"/>
              </a:ext>
            </a:extLst>
          </p:cNvPr>
          <p:cNvSpPr txBox="1"/>
          <p:nvPr/>
        </p:nvSpPr>
        <p:spPr>
          <a:xfrm>
            <a:off x="1135915" y="912264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E12.5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852AA3-9E38-4806-C1C2-437F8DC02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976" y="912264"/>
            <a:ext cx="4690189" cy="58627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2B0DB5-75E3-2BFA-BE80-7EA6BE4C3E7E}"/>
              </a:ext>
            </a:extLst>
          </p:cNvPr>
          <p:cNvSpPr txBox="1"/>
          <p:nvPr/>
        </p:nvSpPr>
        <p:spPr>
          <a:xfrm>
            <a:off x="6338412" y="912369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E12.5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EE0F23-32EE-F261-C4A7-D2AE43039275}"/>
              </a:ext>
            </a:extLst>
          </p:cNvPr>
          <p:cNvSpPr txBox="1"/>
          <p:nvPr/>
        </p:nvSpPr>
        <p:spPr>
          <a:xfrm>
            <a:off x="9738896" y="6374710"/>
            <a:ext cx="128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FF00"/>
                </a:solidFill>
              </a:rPr>
              <a:t>WT/E17K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F31C6D13-A2A1-90E1-9AF3-6B24D2C404E9}"/>
              </a:ext>
            </a:extLst>
          </p:cNvPr>
          <p:cNvSpPr/>
          <p:nvPr/>
        </p:nvSpPr>
        <p:spPr>
          <a:xfrm rot="4596690">
            <a:off x="9239173" y="4050668"/>
            <a:ext cx="242125" cy="523512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77360420-11D8-78D7-306E-E561F63FCD6E}"/>
              </a:ext>
            </a:extLst>
          </p:cNvPr>
          <p:cNvSpPr/>
          <p:nvPr/>
        </p:nvSpPr>
        <p:spPr>
          <a:xfrm rot="4596690">
            <a:off x="3416561" y="4880144"/>
            <a:ext cx="242125" cy="523512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432EB088-83AA-3C34-5966-4BBB3A4C7C0F}"/>
              </a:ext>
            </a:extLst>
          </p:cNvPr>
          <p:cNvSpPr/>
          <p:nvPr/>
        </p:nvSpPr>
        <p:spPr>
          <a:xfrm rot="346925">
            <a:off x="8398827" y="2859681"/>
            <a:ext cx="209256" cy="5514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FBD6D0AE-2320-4510-003F-3C726E103303}"/>
              </a:ext>
            </a:extLst>
          </p:cNvPr>
          <p:cNvSpPr/>
          <p:nvPr/>
        </p:nvSpPr>
        <p:spPr>
          <a:xfrm rot="4152360">
            <a:off x="3469877" y="3426643"/>
            <a:ext cx="209256" cy="5514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0030D5FC-27D3-1431-008B-CCEF84555CE7}"/>
              </a:ext>
            </a:extLst>
          </p:cNvPr>
          <p:cNvSpPr/>
          <p:nvPr/>
        </p:nvSpPr>
        <p:spPr>
          <a:xfrm flipV="1">
            <a:off x="8254271" y="4579609"/>
            <a:ext cx="202425" cy="38390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67352F43-C5FA-BB75-3BAC-7A5C579E30CB}"/>
              </a:ext>
            </a:extLst>
          </p:cNvPr>
          <p:cNvSpPr/>
          <p:nvPr/>
        </p:nvSpPr>
        <p:spPr>
          <a:xfrm flipV="1">
            <a:off x="2420949" y="4850043"/>
            <a:ext cx="202425" cy="38390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93DCADF-4E85-7FDE-127F-6EDCBA59DAD6}"/>
              </a:ext>
            </a:extLst>
          </p:cNvPr>
          <p:cNvGrpSpPr/>
          <p:nvPr/>
        </p:nvGrpSpPr>
        <p:grpSpPr>
          <a:xfrm>
            <a:off x="751749" y="4863159"/>
            <a:ext cx="369333" cy="1935267"/>
            <a:chOff x="726810" y="4846533"/>
            <a:chExt cx="369333" cy="193526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43312E-D79B-69E0-0954-E5D64B09A555}"/>
                </a:ext>
              </a:extLst>
            </p:cNvPr>
            <p:cNvSpPr txBox="1"/>
            <p:nvPr/>
          </p:nvSpPr>
          <p:spPr>
            <a:xfrm rot="16200000">
              <a:off x="306183" y="5991840"/>
              <a:ext cx="12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  <a:highlight>
                    <a:srgbClr val="02102A"/>
                  </a:highlight>
                </a:rPr>
                <a:t>PECAM-1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1D8019-53FF-E574-9C3E-5E1E9DCD179B}"/>
                </a:ext>
              </a:extLst>
            </p:cNvPr>
            <p:cNvSpPr txBox="1"/>
            <p:nvPr/>
          </p:nvSpPr>
          <p:spPr>
            <a:xfrm rot="16200000">
              <a:off x="464077" y="5109266"/>
              <a:ext cx="894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α-SMA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858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1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778A3F7-958B-F74F-BD3D-0A235D4EEA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908087"/>
              </p:ext>
            </p:extLst>
          </p:nvPr>
        </p:nvGraphicFramePr>
        <p:xfrm>
          <a:off x="289932" y="1124665"/>
          <a:ext cx="11610238" cy="46340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3183">
                  <a:extLst>
                    <a:ext uri="{9D8B030D-6E8A-4147-A177-3AD203B41FA5}">
                      <a16:colId xmlns:a16="http://schemas.microsoft.com/office/drawing/2014/main" val="2350101912"/>
                    </a:ext>
                  </a:extLst>
                </a:gridCol>
                <a:gridCol w="1000124">
                  <a:extLst>
                    <a:ext uri="{9D8B030D-6E8A-4147-A177-3AD203B41FA5}">
                      <a16:colId xmlns:a16="http://schemas.microsoft.com/office/drawing/2014/main" val="316746607"/>
                    </a:ext>
                  </a:extLst>
                </a:gridCol>
                <a:gridCol w="1107325">
                  <a:extLst>
                    <a:ext uri="{9D8B030D-6E8A-4147-A177-3AD203B41FA5}">
                      <a16:colId xmlns:a16="http://schemas.microsoft.com/office/drawing/2014/main" val="3477631654"/>
                    </a:ext>
                  </a:extLst>
                </a:gridCol>
                <a:gridCol w="1108488">
                  <a:extLst>
                    <a:ext uri="{9D8B030D-6E8A-4147-A177-3AD203B41FA5}">
                      <a16:colId xmlns:a16="http://schemas.microsoft.com/office/drawing/2014/main" val="2129738615"/>
                    </a:ext>
                  </a:extLst>
                </a:gridCol>
                <a:gridCol w="1122270">
                  <a:extLst>
                    <a:ext uri="{9D8B030D-6E8A-4147-A177-3AD203B41FA5}">
                      <a16:colId xmlns:a16="http://schemas.microsoft.com/office/drawing/2014/main" val="3377091507"/>
                    </a:ext>
                  </a:extLst>
                </a:gridCol>
                <a:gridCol w="951633">
                  <a:extLst>
                    <a:ext uri="{9D8B030D-6E8A-4147-A177-3AD203B41FA5}">
                      <a16:colId xmlns:a16="http://schemas.microsoft.com/office/drawing/2014/main" val="1638503587"/>
                    </a:ext>
                  </a:extLst>
                </a:gridCol>
                <a:gridCol w="1063203">
                  <a:extLst>
                    <a:ext uri="{9D8B030D-6E8A-4147-A177-3AD203B41FA5}">
                      <a16:colId xmlns:a16="http://schemas.microsoft.com/office/drawing/2014/main" val="1688855012"/>
                    </a:ext>
                  </a:extLst>
                </a:gridCol>
                <a:gridCol w="1070370">
                  <a:extLst>
                    <a:ext uri="{9D8B030D-6E8A-4147-A177-3AD203B41FA5}">
                      <a16:colId xmlns:a16="http://schemas.microsoft.com/office/drawing/2014/main" val="3355519021"/>
                    </a:ext>
                  </a:extLst>
                </a:gridCol>
                <a:gridCol w="992221">
                  <a:extLst>
                    <a:ext uri="{9D8B030D-6E8A-4147-A177-3AD203B41FA5}">
                      <a16:colId xmlns:a16="http://schemas.microsoft.com/office/drawing/2014/main" val="1796411652"/>
                    </a:ext>
                  </a:extLst>
                </a:gridCol>
                <a:gridCol w="1089498">
                  <a:extLst>
                    <a:ext uri="{9D8B030D-6E8A-4147-A177-3AD203B41FA5}">
                      <a16:colId xmlns:a16="http://schemas.microsoft.com/office/drawing/2014/main" val="284303134"/>
                    </a:ext>
                  </a:extLst>
                </a:gridCol>
                <a:gridCol w="1121923">
                  <a:extLst>
                    <a:ext uri="{9D8B030D-6E8A-4147-A177-3AD203B41FA5}">
                      <a16:colId xmlns:a16="http://schemas.microsoft.com/office/drawing/2014/main" val="1892762050"/>
                    </a:ext>
                  </a:extLst>
                </a:gridCol>
              </a:tblGrid>
              <a:tr h="551996">
                <a:tc rowSpan="4"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Age</a:t>
                      </a:r>
                      <a:endParaRPr lang="en-US" sz="20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Normal</a:t>
                      </a:r>
                      <a:endParaRPr lang="en-US" sz="20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F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Abnormal</a:t>
                      </a:r>
                      <a:endParaRPr lang="en-US" sz="20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709364"/>
                  </a:ext>
                </a:extLst>
              </a:tr>
              <a:tr h="3753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3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3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F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3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3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F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3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3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F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Type 1                                  </a:t>
                      </a:r>
                      <a:endParaRPr lang="en-US" sz="18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t"/>
                      <a:r>
                        <a:rPr lang="en-US" sz="18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Type 2                                                       </a:t>
                      </a:r>
                      <a:endParaRPr lang="en-US" sz="18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en-US" sz="18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Type 3</a:t>
                      </a:r>
                      <a:endParaRPr lang="en-US" sz="18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056949"/>
                  </a:ext>
                </a:extLst>
              </a:tr>
              <a:tr h="3018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Early</a:t>
                      </a:r>
                      <a:endParaRPr lang="en-US" sz="14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F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Intermediate</a:t>
                      </a:r>
                      <a:endParaRPr lang="en-US" sz="14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F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Late</a:t>
                      </a:r>
                      <a:endParaRPr lang="en-US" sz="14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F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en-US" sz="14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Intermediate</a:t>
                      </a:r>
                      <a:endParaRPr lang="en-US" sz="14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en-US" sz="14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Late                            </a:t>
                      </a:r>
                      <a:endParaRPr lang="en-US" sz="14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216830"/>
                  </a:ext>
                </a:extLst>
              </a:tr>
              <a:tr h="11703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F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F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3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3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F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3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3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3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3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3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3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3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3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3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3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3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3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973638"/>
                  </a:ext>
                </a:extLst>
              </a:tr>
              <a:tr h="2658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3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F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3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left arch </a:t>
                      </a:r>
                      <a:endParaRPr lang="en-US" sz="13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F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left arch</a:t>
                      </a:r>
                      <a:endParaRPr lang="en-US" sz="13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F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right arch</a:t>
                      </a:r>
                      <a:endParaRPr lang="en-US" sz="13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left arch</a:t>
                      </a:r>
                      <a:endParaRPr lang="en-US" sz="13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right arch</a:t>
                      </a:r>
                      <a:endParaRPr lang="en-US" sz="13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u="none" strike="noStrike">
                          <a:solidFill>
                            <a:schemeClr val="accent5"/>
                          </a:solidFill>
                          <a:effectLst/>
                        </a:rPr>
                        <a:t>left arch</a:t>
                      </a:r>
                      <a:endParaRPr lang="en-US" sz="13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right arch</a:t>
                      </a:r>
                      <a:endParaRPr lang="en-US" sz="13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3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3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3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3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335213"/>
                  </a:ext>
                </a:extLst>
              </a:tr>
              <a:tr h="4921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E11.5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F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F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F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352281"/>
                  </a:ext>
                </a:extLst>
              </a:tr>
              <a:tr h="4921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E12.5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F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6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F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F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756630"/>
                  </a:ext>
                </a:extLst>
              </a:tr>
              <a:tr h="4921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E13.5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F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F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F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solidFill>
                            <a:schemeClr val="accent5"/>
                          </a:solidFill>
                          <a:effectLst/>
                        </a:rPr>
                        <a:t>2</a:t>
                      </a:r>
                      <a:endParaRPr lang="en-US" sz="16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1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205400"/>
                  </a:ext>
                </a:extLst>
              </a:tr>
              <a:tr h="4921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E14.5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F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F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5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F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solidFill>
                            <a:schemeClr val="accent5"/>
                          </a:solidFill>
                          <a:effectLst/>
                        </a:rPr>
                        <a:t>3</a:t>
                      </a:r>
                      <a:endParaRPr lang="en-US" sz="16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328458"/>
                  </a:ext>
                </a:extLst>
              </a:tr>
            </a:tbl>
          </a:graphicData>
        </a:graphic>
      </p:graphicFrame>
      <p:pic>
        <p:nvPicPr>
          <p:cNvPr id="5" name="Picture 4" descr="A picture containing scissors&#10;&#10;Description automatically generated">
            <a:extLst>
              <a:ext uri="{FF2B5EF4-FFF2-40B4-BE49-F238E27FC236}">
                <a16:creationId xmlns:a16="http://schemas.microsoft.com/office/drawing/2014/main" id="{7E7B9ECC-DBBB-AC45-BF2A-F7A4CA25B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513" y="2413675"/>
            <a:ext cx="914400" cy="1003300"/>
          </a:xfrm>
          <a:prstGeom prst="rect">
            <a:avLst/>
          </a:prstGeom>
        </p:spPr>
      </p:pic>
      <p:pic>
        <p:nvPicPr>
          <p:cNvPr id="8" name="Picture 7" descr="A picture containing scissors&#10;&#10;Description automatically generated">
            <a:extLst>
              <a:ext uri="{FF2B5EF4-FFF2-40B4-BE49-F238E27FC236}">
                <a16:creationId xmlns:a16="http://schemas.microsoft.com/office/drawing/2014/main" id="{C408F328-7FAB-0945-859D-E8BE71F43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600" y="2413675"/>
            <a:ext cx="914400" cy="1003300"/>
          </a:xfrm>
          <a:prstGeom prst="rect">
            <a:avLst/>
          </a:prstGeom>
        </p:spPr>
      </p:pic>
      <p:pic>
        <p:nvPicPr>
          <p:cNvPr id="10" name="Picture 9" descr="A picture containing scissors&#10;&#10;Description automatically generated">
            <a:extLst>
              <a:ext uri="{FF2B5EF4-FFF2-40B4-BE49-F238E27FC236}">
                <a16:creationId xmlns:a16="http://schemas.microsoft.com/office/drawing/2014/main" id="{D8A20A86-5D8F-FE40-BD1B-D896DCFE7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171" y="2425700"/>
            <a:ext cx="914400" cy="1003300"/>
          </a:xfrm>
          <a:prstGeom prst="rect">
            <a:avLst/>
          </a:prstGeom>
        </p:spPr>
      </p:pic>
      <p:pic>
        <p:nvPicPr>
          <p:cNvPr id="12" name="Picture 11" descr="A picture containing scissors&#10;&#10;Description automatically generated">
            <a:extLst>
              <a:ext uri="{FF2B5EF4-FFF2-40B4-BE49-F238E27FC236}">
                <a16:creationId xmlns:a16="http://schemas.microsoft.com/office/drawing/2014/main" id="{44DB7B52-1C1D-EA46-B4E7-0484F0CF18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8483" y="2413675"/>
            <a:ext cx="914400" cy="1003300"/>
          </a:xfrm>
          <a:prstGeom prst="rect">
            <a:avLst/>
          </a:prstGeom>
        </p:spPr>
      </p:pic>
      <p:pic>
        <p:nvPicPr>
          <p:cNvPr id="14" name="Picture 13" descr="Icon&#10;&#10;Description automatically generated with low confidence">
            <a:extLst>
              <a:ext uri="{FF2B5EF4-FFF2-40B4-BE49-F238E27FC236}">
                <a16:creationId xmlns:a16="http://schemas.microsoft.com/office/drawing/2014/main" id="{128DE064-4483-5F4A-980D-8947C1742E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1063" y="2438400"/>
            <a:ext cx="914400" cy="1003300"/>
          </a:xfrm>
          <a:prstGeom prst="rect">
            <a:avLst/>
          </a:prstGeom>
        </p:spPr>
      </p:pic>
      <p:pic>
        <p:nvPicPr>
          <p:cNvPr id="16" name="Picture 15" descr="Icon&#10;&#10;Description automatically generated with medium confidence">
            <a:extLst>
              <a:ext uri="{FF2B5EF4-FFF2-40B4-BE49-F238E27FC236}">
                <a16:creationId xmlns:a16="http://schemas.microsoft.com/office/drawing/2014/main" id="{FDAC299F-8879-444D-9CC3-F8C9207722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7195" y="2438400"/>
            <a:ext cx="914400" cy="1003300"/>
          </a:xfrm>
          <a:prstGeom prst="rect">
            <a:avLst/>
          </a:prstGeom>
        </p:spPr>
      </p:pic>
      <p:pic>
        <p:nvPicPr>
          <p:cNvPr id="22" name="Picture 21" descr="A picture containing scissors&#10;&#10;Description automatically generated">
            <a:extLst>
              <a:ext uri="{FF2B5EF4-FFF2-40B4-BE49-F238E27FC236}">
                <a16:creationId xmlns:a16="http://schemas.microsoft.com/office/drawing/2014/main" id="{9FEC2AA6-FD3A-DC47-935E-512736CB35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1897" y="2438400"/>
            <a:ext cx="914400" cy="990600"/>
          </a:xfrm>
          <a:prstGeom prst="rect">
            <a:avLst/>
          </a:prstGeom>
        </p:spPr>
      </p:pic>
      <p:pic>
        <p:nvPicPr>
          <p:cNvPr id="24" name="Picture 23" descr="A picture containing scissors&#10;&#10;Description automatically generated">
            <a:extLst>
              <a:ext uri="{FF2B5EF4-FFF2-40B4-BE49-F238E27FC236}">
                <a16:creationId xmlns:a16="http://schemas.microsoft.com/office/drawing/2014/main" id="{7975F7FE-644F-F745-9C23-CD4C738B42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4723" y="2438400"/>
            <a:ext cx="914400" cy="1003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863F07-3D49-0201-7BB1-25A85A64BC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64149" y="2451100"/>
            <a:ext cx="914400" cy="990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67C8CC-9959-5FE2-2404-2B9302FB9D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97829" y="2451100"/>
            <a:ext cx="914400" cy="990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780254-14AC-93EC-38FE-1C3C2D90D3BE}"/>
              </a:ext>
            </a:extLst>
          </p:cNvPr>
          <p:cNvSpPr txBox="1"/>
          <p:nvPr/>
        </p:nvSpPr>
        <p:spPr>
          <a:xfrm>
            <a:off x="183664" y="96383"/>
            <a:ext cx="11063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Types of aortic arch structures in βA-Akt1</a:t>
            </a:r>
            <a:r>
              <a:rPr lang="en-US" sz="3200" b="1" i="1" baseline="30000" dirty="0">
                <a:solidFill>
                  <a:schemeClr val="accent1">
                    <a:lumMod val="75000"/>
                  </a:schemeClr>
                </a:solidFill>
              </a:rPr>
              <a:t>WT/</a:t>
            </a:r>
            <a:r>
              <a:rPr lang="en-US" sz="3200" b="1" i="1" baseline="30000" dirty="0" err="1">
                <a:solidFill>
                  <a:schemeClr val="accent1">
                    <a:lumMod val="75000"/>
                  </a:schemeClr>
                </a:solidFill>
              </a:rPr>
              <a:t>flx</a:t>
            </a:r>
            <a:r>
              <a:rPr lang="en-US" sz="3200" b="1" i="1" baseline="30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embryos </a:t>
            </a:r>
          </a:p>
        </p:txBody>
      </p:sp>
    </p:spTree>
    <p:extLst>
      <p:ext uri="{BB962C8B-B14F-4D97-AF65-F5344CB8AC3E}">
        <p14:creationId xmlns:p14="http://schemas.microsoft.com/office/powerpoint/2010/main" val="2528390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6432FF-3CDF-DE4E-90B2-9E5AE23ED7F8}"/>
              </a:ext>
            </a:extLst>
          </p:cNvPr>
          <p:cNvSpPr txBox="1"/>
          <p:nvPr/>
        </p:nvSpPr>
        <p:spPr>
          <a:xfrm>
            <a:off x="261722" y="299516"/>
            <a:ext cx="4312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Ubiquitous Akt1</a:t>
            </a:r>
            <a:r>
              <a:rPr lang="en-US" sz="3200" b="1" i="1" baseline="30000" dirty="0">
                <a:solidFill>
                  <a:schemeClr val="accent1">
                    <a:lumMod val="75000"/>
                  </a:schemeClr>
                </a:solidFill>
              </a:rPr>
              <a:t>E17K 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mice</a:t>
            </a:r>
            <a:endParaRPr lang="en-US" sz="3200" b="1" i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41FA22-FEE6-824A-AA87-E3B632B25450}"/>
              </a:ext>
            </a:extLst>
          </p:cNvPr>
          <p:cNvSpPr txBox="1"/>
          <p:nvPr/>
        </p:nvSpPr>
        <p:spPr>
          <a:xfrm>
            <a:off x="152400" y="1464893"/>
            <a:ext cx="11887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Ubiquitous </a:t>
            </a:r>
            <a:r>
              <a:rPr lang="en-US" sz="2800" i="1" dirty="0"/>
              <a:t>Akt1</a:t>
            </a:r>
            <a:r>
              <a:rPr lang="en-US" sz="2800" i="1" baseline="30000" dirty="0"/>
              <a:t>E17K</a:t>
            </a:r>
            <a:r>
              <a:rPr lang="en-US" sz="2800" dirty="0"/>
              <a:t> expression is lethal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Results in defective vascular development and remodeling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Restricted expression of </a:t>
            </a:r>
            <a:r>
              <a:rPr lang="en-US" sz="2800" i="1" dirty="0"/>
              <a:t>Akt1</a:t>
            </a:r>
            <a:r>
              <a:rPr lang="en-US" sz="2800" i="1" baseline="30000" dirty="0"/>
              <a:t>E17K </a:t>
            </a:r>
            <a:r>
              <a:rPr lang="en-US" sz="2800" dirty="0"/>
              <a:t>in vascular components is not lethal</a:t>
            </a:r>
          </a:p>
          <a:p>
            <a:r>
              <a:rPr lang="en-US" sz="2800" dirty="0"/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Hypothesis: malformations are due to constitutive AKT signaling in multiple cell types</a:t>
            </a:r>
          </a:p>
        </p:txBody>
      </p:sp>
    </p:spTree>
    <p:extLst>
      <p:ext uri="{BB962C8B-B14F-4D97-AF65-F5344CB8AC3E}">
        <p14:creationId xmlns:p14="http://schemas.microsoft.com/office/powerpoint/2010/main" val="2086291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AIM Proteus: the mouse edition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9FB69D-9E19-4FB8-BEAE-20F88589C44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358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4ACE7B-ABF0-AF4F-808B-2CADD4F16B60}"/>
              </a:ext>
            </a:extLst>
          </p:cNvPr>
          <p:cNvSpPr txBox="1"/>
          <p:nvPr/>
        </p:nvSpPr>
        <p:spPr>
          <a:xfrm>
            <a:off x="351471" y="212437"/>
            <a:ext cx="37292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Which model to use?</a:t>
            </a:r>
            <a:endParaRPr lang="en-US" sz="3200" b="1" i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D38BD9-8700-A34D-A6CC-59CC27118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131" y="1218957"/>
            <a:ext cx="4009219" cy="1794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A30D2F-4A0F-0045-B21A-CF0311AB5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0349" y="1089140"/>
            <a:ext cx="1587038" cy="20538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D868D6-7B87-B44F-89B0-3A0DB4BA5D08}"/>
              </a:ext>
            </a:extLst>
          </p:cNvPr>
          <p:cNvSpPr txBox="1"/>
          <p:nvPr/>
        </p:nvSpPr>
        <p:spPr>
          <a:xfrm>
            <a:off x="5093539" y="2801954"/>
            <a:ext cx="8643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9901CC-7F66-9444-94C8-6FD2E2033471}"/>
              </a:ext>
            </a:extLst>
          </p:cNvPr>
          <p:cNvSpPr txBox="1"/>
          <p:nvPr/>
        </p:nvSpPr>
        <p:spPr>
          <a:xfrm>
            <a:off x="351471" y="3725283"/>
            <a:ext cx="496482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Pros: 	“true” Proteus</a:t>
            </a:r>
          </a:p>
          <a:p>
            <a:endParaRPr lang="en-US" sz="2000" dirty="0"/>
          </a:p>
          <a:p>
            <a:r>
              <a:rPr lang="en-US" sz="2000" dirty="0"/>
              <a:t>Cons: 	variable phenotype</a:t>
            </a:r>
          </a:p>
          <a:p>
            <a:r>
              <a:rPr lang="en-US" sz="2000" dirty="0"/>
              <a:t>	long duration</a:t>
            </a:r>
          </a:p>
          <a:p>
            <a:r>
              <a:rPr lang="en-US" sz="2000" dirty="0"/>
              <a:t>	outcome measures challenging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3F9780-AC4C-DC47-9719-A51877AD24DB}"/>
              </a:ext>
            </a:extLst>
          </p:cNvPr>
          <p:cNvSpPr txBox="1"/>
          <p:nvPr/>
        </p:nvSpPr>
        <p:spPr>
          <a:xfrm>
            <a:off x="6681930" y="3715048"/>
            <a:ext cx="535915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Pros: 	consistent manifestations</a:t>
            </a:r>
          </a:p>
          <a:p>
            <a:r>
              <a:rPr lang="en-US" sz="2000" dirty="0"/>
              <a:t>	short duration </a:t>
            </a:r>
          </a:p>
          <a:p>
            <a:r>
              <a:rPr lang="en-US" sz="2000" dirty="0"/>
              <a:t>	outcome measures straightforward</a:t>
            </a:r>
          </a:p>
          <a:p>
            <a:r>
              <a:rPr lang="en-US" sz="2000" dirty="0"/>
              <a:t>	</a:t>
            </a:r>
          </a:p>
          <a:p>
            <a:r>
              <a:rPr lang="en-US" sz="2000" dirty="0"/>
              <a:t>Cons: 	drug must cross placenta</a:t>
            </a:r>
          </a:p>
        </p:txBody>
      </p:sp>
    </p:spTree>
    <p:extLst>
      <p:ext uri="{BB962C8B-B14F-4D97-AF65-F5344CB8AC3E}">
        <p14:creationId xmlns:p14="http://schemas.microsoft.com/office/powerpoint/2010/main" val="407530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CD7719-C07E-0E47-8188-CDEB36281C76}"/>
              </a:ext>
            </a:extLst>
          </p:cNvPr>
          <p:cNvSpPr txBox="1"/>
          <p:nvPr/>
        </p:nvSpPr>
        <p:spPr>
          <a:xfrm>
            <a:off x="290026" y="176993"/>
            <a:ext cx="5174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Mouse treatment trial design</a:t>
            </a:r>
            <a:endParaRPr lang="en-US" sz="3200" b="1" i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D2BFA2-2EE4-6D4E-AB43-F1698E3635F6}"/>
              </a:ext>
            </a:extLst>
          </p:cNvPr>
          <p:cNvSpPr txBox="1"/>
          <p:nvPr/>
        </p:nvSpPr>
        <p:spPr>
          <a:xfrm>
            <a:off x="1658839" y="3368192"/>
            <a:ext cx="423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5D5799-08AB-EF4F-9532-A9A352A93832}"/>
              </a:ext>
            </a:extLst>
          </p:cNvPr>
          <p:cNvSpPr txBox="1"/>
          <p:nvPr/>
        </p:nvSpPr>
        <p:spPr>
          <a:xfrm>
            <a:off x="1416592" y="96736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accent5"/>
                </a:solidFill>
              </a:rPr>
              <a:t>ACTB-</a:t>
            </a:r>
            <a:r>
              <a:rPr lang="en-US" sz="1800" i="1" dirty="0" err="1">
                <a:solidFill>
                  <a:schemeClr val="accent5"/>
                </a:solidFill>
              </a:rPr>
              <a:t>Cre</a:t>
            </a:r>
            <a:endParaRPr lang="en-US" sz="1800" i="1" dirty="0">
              <a:solidFill>
                <a:schemeClr val="accent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1ED147-F58B-2E4C-A046-801843E93438}"/>
              </a:ext>
            </a:extLst>
          </p:cNvPr>
          <p:cNvSpPr txBox="1"/>
          <p:nvPr/>
        </p:nvSpPr>
        <p:spPr>
          <a:xfrm>
            <a:off x="1416592" y="4049563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accent5"/>
                </a:solidFill>
              </a:rPr>
              <a:t>Akt1</a:t>
            </a:r>
            <a:r>
              <a:rPr lang="en-US" sz="1800" i="1" baseline="30000" dirty="0">
                <a:solidFill>
                  <a:schemeClr val="accent5"/>
                </a:solidFill>
              </a:rPr>
              <a:t>WT/</a:t>
            </a:r>
            <a:r>
              <a:rPr lang="en-US" sz="1800" i="1" baseline="30000" dirty="0" err="1">
                <a:solidFill>
                  <a:schemeClr val="accent5"/>
                </a:solidFill>
              </a:rPr>
              <a:t>flx</a:t>
            </a:r>
            <a:endParaRPr lang="en-US" sz="1800" i="1" baseline="30000" dirty="0">
              <a:solidFill>
                <a:schemeClr val="accent5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A8A6533-E413-7847-87DA-863B8497E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70" y="4364708"/>
            <a:ext cx="3837736" cy="180175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B8FF5AA-78BF-0047-966C-3888CEC08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3" y="1676684"/>
            <a:ext cx="3837736" cy="18017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CD1F42A-436C-8645-BD67-F5EE57686423}"/>
              </a:ext>
            </a:extLst>
          </p:cNvPr>
          <p:cNvSpPr txBox="1"/>
          <p:nvPr/>
        </p:nvSpPr>
        <p:spPr>
          <a:xfrm>
            <a:off x="1416592" y="1289455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accent5"/>
                </a:solidFill>
              </a:rPr>
              <a:t>Akt1</a:t>
            </a:r>
            <a:r>
              <a:rPr lang="en-US" sz="1800" i="1" baseline="30000" dirty="0">
                <a:solidFill>
                  <a:schemeClr val="accent5"/>
                </a:solidFill>
              </a:rPr>
              <a:t>WT/WT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6C0DB35-610A-6041-97FA-B9FE564F5A76}"/>
              </a:ext>
            </a:extLst>
          </p:cNvPr>
          <p:cNvGrpSpPr/>
          <p:nvPr/>
        </p:nvGrpSpPr>
        <p:grpSpPr>
          <a:xfrm>
            <a:off x="3407384" y="2111022"/>
            <a:ext cx="4648898" cy="1801754"/>
            <a:chOff x="3407384" y="2111022"/>
            <a:chExt cx="4648898" cy="1801754"/>
          </a:xfrm>
        </p:grpSpPr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4344A3DE-4C04-C245-BBDF-5033E82A161E}"/>
                </a:ext>
              </a:extLst>
            </p:cNvPr>
            <p:cNvSpPr/>
            <p:nvPr/>
          </p:nvSpPr>
          <p:spPr>
            <a:xfrm>
              <a:off x="3407384" y="3106282"/>
              <a:ext cx="811162" cy="21646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E3C53F5-CD59-DF46-B190-156084B35A86}"/>
                </a:ext>
              </a:extLst>
            </p:cNvPr>
            <p:cNvGrpSpPr/>
            <p:nvPr/>
          </p:nvGrpSpPr>
          <p:grpSpPr>
            <a:xfrm>
              <a:off x="4218546" y="2111022"/>
              <a:ext cx="3837736" cy="1801754"/>
              <a:chOff x="4413210" y="2097012"/>
              <a:chExt cx="3837736" cy="1801754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290CC054-8666-1E48-B76E-278F7AEFDF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13210" y="2097012"/>
                <a:ext cx="3837736" cy="1801754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146C8A40-1A00-4349-8DB3-DADD24496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25531" y="2657118"/>
                <a:ext cx="184129" cy="234617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AE13D843-04FC-2F4A-958A-B5797E12EA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26548" y="2388153"/>
                <a:ext cx="198983" cy="257508"/>
              </a:xfrm>
              <a:prstGeom prst="rect">
                <a:avLst/>
              </a:prstGeom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EF67D26-5A0D-D24B-A20D-9C8EB5676334}"/>
              </a:ext>
            </a:extLst>
          </p:cNvPr>
          <p:cNvGrpSpPr/>
          <p:nvPr/>
        </p:nvGrpSpPr>
        <p:grpSpPr>
          <a:xfrm>
            <a:off x="3889809" y="3808098"/>
            <a:ext cx="1328838" cy="1744615"/>
            <a:chOff x="3889809" y="3808098"/>
            <a:chExt cx="1328838" cy="1744615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6E1B363-2A33-6343-A3F4-DC882838F44B}"/>
                </a:ext>
              </a:extLst>
            </p:cNvPr>
            <p:cNvSpPr txBox="1"/>
            <p:nvPr/>
          </p:nvSpPr>
          <p:spPr>
            <a:xfrm>
              <a:off x="3889809" y="5152603"/>
              <a:ext cx="6639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drug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85EF1F1-26DF-564D-83A9-471CBFA7ACBE}"/>
                </a:ext>
              </a:extLst>
            </p:cNvPr>
            <p:cNvGrpSpPr/>
            <p:nvPr/>
          </p:nvGrpSpPr>
          <p:grpSpPr>
            <a:xfrm>
              <a:off x="3918969" y="3808098"/>
              <a:ext cx="1299678" cy="981958"/>
              <a:chOff x="3918969" y="3789050"/>
              <a:chExt cx="1299678" cy="981958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9F575C5A-1286-B048-83F2-7EFB46B5B9BA}"/>
                  </a:ext>
                </a:extLst>
              </p:cNvPr>
              <p:cNvGrpSpPr/>
              <p:nvPr/>
            </p:nvGrpSpPr>
            <p:grpSpPr>
              <a:xfrm rot="20776361">
                <a:off x="3918969" y="4152579"/>
                <a:ext cx="1299678" cy="618429"/>
                <a:chOff x="2468034" y="3901108"/>
                <a:chExt cx="1299678" cy="618429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A8B5E9C1-2E70-1043-921A-ED1CBC8CCD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rot="3017253">
                  <a:off x="3017783" y="3769608"/>
                  <a:ext cx="200180" cy="1299678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FF76E2C-C6E0-0448-9DDF-66252F28E1FA}"/>
                    </a:ext>
                  </a:extLst>
                </p:cNvPr>
                <p:cNvSpPr/>
                <p:nvPr/>
              </p:nvSpPr>
              <p:spPr>
                <a:xfrm rot="18596082">
                  <a:off x="3455216" y="3922961"/>
                  <a:ext cx="221691" cy="1779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48B3EF3F-429A-1548-AE35-BA9DF9F9531B}"/>
                  </a:ext>
                </a:extLst>
              </p:cNvPr>
              <p:cNvSpPr/>
              <p:nvPr/>
            </p:nvSpPr>
            <p:spPr>
              <a:xfrm rot="20776361">
                <a:off x="4859502" y="3789050"/>
                <a:ext cx="245918" cy="460665"/>
              </a:xfrm>
              <a:custGeom>
                <a:avLst/>
                <a:gdLst>
                  <a:gd name="connsiteX0" fmla="*/ 0 w 266736"/>
                  <a:gd name="connsiteY0" fmla="*/ 453736 h 453736"/>
                  <a:gd name="connsiteX1" fmla="*/ 142009 w 266736"/>
                  <a:gd name="connsiteY1" fmla="*/ 339436 h 453736"/>
                  <a:gd name="connsiteX2" fmla="*/ 148936 w 266736"/>
                  <a:gd name="connsiteY2" fmla="*/ 90054 h 453736"/>
                  <a:gd name="connsiteX3" fmla="*/ 259773 w 266736"/>
                  <a:gd name="connsiteY3" fmla="*/ 3463 h 453736"/>
                  <a:gd name="connsiteX4" fmla="*/ 259773 w 266736"/>
                  <a:gd name="connsiteY4" fmla="*/ 3463 h 453736"/>
                  <a:gd name="connsiteX5" fmla="*/ 266700 w 266736"/>
                  <a:gd name="connsiteY5" fmla="*/ 3463 h 453736"/>
                  <a:gd name="connsiteX6" fmla="*/ 256309 w 266736"/>
                  <a:gd name="connsiteY6" fmla="*/ 0 h 453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736" h="453736">
                    <a:moveTo>
                      <a:pt x="0" y="453736"/>
                    </a:moveTo>
                    <a:cubicBezTo>
                      <a:pt x="58593" y="426893"/>
                      <a:pt x="117186" y="400050"/>
                      <a:pt x="142009" y="339436"/>
                    </a:cubicBezTo>
                    <a:cubicBezTo>
                      <a:pt x="166832" y="278822"/>
                      <a:pt x="129309" y="146049"/>
                      <a:pt x="148936" y="90054"/>
                    </a:cubicBezTo>
                    <a:cubicBezTo>
                      <a:pt x="168563" y="34059"/>
                      <a:pt x="259773" y="3463"/>
                      <a:pt x="259773" y="3463"/>
                    </a:cubicBezTo>
                    <a:lnTo>
                      <a:pt x="259773" y="3463"/>
                    </a:lnTo>
                    <a:cubicBezTo>
                      <a:pt x="260927" y="3463"/>
                      <a:pt x="267277" y="4040"/>
                      <a:pt x="266700" y="3463"/>
                    </a:cubicBezTo>
                    <a:cubicBezTo>
                      <a:pt x="266123" y="2886"/>
                      <a:pt x="261216" y="1443"/>
                      <a:pt x="256309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B497720-CDF4-C8DF-22E1-E24E9770CC0E}"/>
              </a:ext>
            </a:extLst>
          </p:cNvPr>
          <p:cNvSpPr txBox="1"/>
          <p:nvPr/>
        </p:nvSpPr>
        <p:spPr>
          <a:xfrm>
            <a:off x="1327175" y="468399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5"/>
                </a:solidFill>
              </a:rPr>
              <a:t>conditional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6D3664-B162-5F9B-6D29-6F20113143D4}"/>
              </a:ext>
            </a:extLst>
          </p:cNvPr>
          <p:cNvSpPr txBox="1"/>
          <p:nvPr/>
        </p:nvSpPr>
        <p:spPr>
          <a:xfrm>
            <a:off x="1386583" y="1945945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5"/>
                </a:solidFill>
              </a:rPr>
              <a:t>activator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E23F489-A7E0-FD85-7949-841D6425EEF1}"/>
              </a:ext>
            </a:extLst>
          </p:cNvPr>
          <p:cNvGrpSpPr/>
          <p:nvPr/>
        </p:nvGrpSpPr>
        <p:grpSpPr>
          <a:xfrm>
            <a:off x="8002866" y="349177"/>
            <a:ext cx="3600068" cy="6339487"/>
            <a:chOff x="8002866" y="349177"/>
            <a:chExt cx="3600068" cy="633948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F20CB2F-51EF-9900-31B0-E79407F2D074}"/>
                </a:ext>
              </a:extLst>
            </p:cNvPr>
            <p:cNvGrpSpPr/>
            <p:nvPr/>
          </p:nvGrpSpPr>
          <p:grpSpPr>
            <a:xfrm>
              <a:off x="8002866" y="349177"/>
              <a:ext cx="3600068" cy="6339487"/>
              <a:chOff x="8002866" y="349177"/>
              <a:chExt cx="3600068" cy="633948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D51BDD75-2BFD-4F4D-801E-E0DD72845DC4}"/>
                  </a:ext>
                </a:extLst>
              </p:cNvPr>
              <p:cNvGrpSpPr/>
              <p:nvPr/>
            </p:nvGrpSpPr>
            <p:grpSpPr>
              <a:xfrm>
                <a:off x="8002866" y="349177"/>
                <a:ext cx="3600068" cy="6339487"/>
                <a:chOff x="8002866" y="349177"/>
                <a:chExt cx="3600068" cy="6339487"/>
              </a:xfrm>
            </p:grpSpPr>
            <p:sp>
              <p:nvSpPr>
                <p:cNvPr id="50" name="Right Arrow 49">
                  <a:extLst>
                    <a:ext uri="{FF2B5EF4-FFF2-40B4-BE49-F238E27FC236}">
                      <a16:creationId xmlns:a16="http://schemas.microsoft.com/office/drawing/2014/main" id="{918A2663-C5B6-7444-A8D5-0C31DB2FC18F}"/>
                    </a:ext>
                  </a:extLst>
                </p:cNvPr>
                <p:cNvSpPr/>
                <p:nvPr/>
              </p:nvSpPr>
              <p:spPr>
                <a:xfrm>
                  <a:off x="8002866" y="3080656"/>
                  <a:ext cx="811162" cy="216464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4EADA5A3-E5EA-8E49-8CBD-3D2727E426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749588" y="3718712"/>
                  <a:ext cx="2647167" cy="1475039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724F785A-F34A-524C-A21B-AA4480DA8E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755627" y="349177"/>
                  <a:ext cx="2559835" cy="1439112"/>
                </a:xfrm>
                <a:prstGeom prst="rect">
                  <a:avLst/>
                </a:prstGeom>
              </p:spPr>
            </p:pic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FA227753-13D9-874B-B087-04D760EEF2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801310" y="1863871"/>
                  <a:ext cx="2559835" cy="1439112"/>
                </a:xfrm>
                <a:prstGeom prst="rect">
                  <a:avLst/>
                </a:prstGeom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0933BDB2-25CF-874D-A3FE-03026B4CF0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785198" y="5213625"/>
                  <a:ext cx="2647167" cy="1475039"/>
                </a:xfrm>
                <a:prstGeom prst="rect">
                  <a:avLst/>
                </a:prstGeom>
              </p:spPr>
            </p:pic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5EFFB0C8-BA06-D440-BF35-4AA3874D977A}"/>
                    </a:ext>
                  </a:extLst>
                </p:cNvPr>
                <p:cNvSpPr txBox="1"/>
                <p:nvPr/>
              </p:nvSpPr>
              <p:spPr>
                <a:xfrm>
                  <a:off x="11025532" y="4301486"/>
                  <a:ext cx="577402" cy="11079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600" dirty="0"/>
                    <a:t>?</a:t>
                  </a:r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36FA865-53C8-4FB8-0881-045222724514}"/>
                  </a:ext>
                </a:extLst>
              </p:cNvPr>
              <p:cNvSpPr/>
              <p:nvPr/>
            </p:nvSpPr>
            <p:spPr>
              <a:xfrm>
                <a:off x="9501447" y="1474121"/>
                <a:ext cx="723208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44E18CA-D074-FB50-9CAF-EDBBDEEBCFDA}"/>
                  </a:ext>
                </a:extLst>
              </p:cNvPr>
              <p:cNvSpPr/>
              <p:nvPr/>
            </p:nvSpPr>
            <p:spPr>
              <a:xfrm>
                <a:off x="9526386" y="3013949"/>
                <a:ext cx="723208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F0C43ED-B554-FCF5-B0C5-1150A1C80F33}"/>
                  </a:ext>
                </a:extLst>
              </p:cNvPr>
              <p:cNvSpPr/>
              <p:nvPr/>
            </p:nvSpPr>
            <p:spPr>
              <a:xfrm>
                <a:off x="9467805" y="4915333"/>
                <a:ext cx="881539" cy="1718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307C6E5-33C4-A48F-881D-4A057CD4F82C}"/>
                  </a:ext>
                </a:extLst>
              </p:cNvPr>
              <p:cNvSpPr/>
              <p:nvPr/>
            </p:nvSpPr>
            <p:spPr>
              <a:xfrm>
                <a:off x="9467804" y="6390372"/>
                <a:ext cx="881539" cy="1718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0F31190-D9D0-F11B-74CF-A0109EF2F7B5}"/>
                </a:ext>
              </a:extLst>
            </p:cNvPr>
            <p:cNvSpPr txBox="1"/>
            <p:nvPr/>
          </p:nvSpPr>
          <p:spPr>
            <a:xfrm>
              <a:off x="9485615" y="2921616"/>
              <a:ext cx="15428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>
                  <a:solidFill>
                    <a:schemeClr val="accent5">
                      <a:lumMod val="95000"/>
                      <a:lumOff val="5000"/>
                    </a:schemeClr>
                  </a:solidFill>
                </a:rPr>
                <a:t>βA-Akt1</a:t>
              </a:r>
              <a:r>
                <a:rPr lang="en-US" sz="1800" i="1" baseline="30000" dirty="0">
                  <a:solidFill>
                    <a:schemeClr val="accent5">
                      <a:lumMod val="95000"/>
                      <a:lumOff val="5000"/>
                    </a:schemeClr>
                  </a:solidFill>
                </a:rPr>
                <a:t>WT/WT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EB49E7C-FCE2-EA67-F74F-B03809B68745}"/>
                </a:ext>
              </a:extLst>
            </p:cNvPr>
            <p:cNvSpPr txBox="1"/>
            <p:nvPr/>
          </p:nvSpPr>
          <p:spPr>
            <a:xfrm>
              <a:off x="9485615" y="6314928"/>
              <a:ext cx="15428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>
                  <a:solidFill>
                    <a:schemeClr val="accent5">
                      <a:lumMod val="95000"/>
                      <a:lumOff val="5000"/>
                    </a:schemeClr>
                  </a:solidFill>
                </a:rPr>
                <a:t>βA-Akt1</a:t>
              </a:r>
              <a:r>
                <a:rPr lang="en-US" sz="1800" i="1" baseline="30000" dirty="0">
                  <a:solidFill>
                    <a:schemeClr val="accent5">
                      <a:lumMod val="95000"/>
                      <a:lumOff val="5000"/>
                    </a:schemeClr>
                  </a:solidFill>
                </a:rPr>
                <a:t>WT/</a:t>
              </a:r>
              <a:r>
                <a:rPr lang="en-US" sz="1800" i="1" baseline="30000" dirty="0" err="1">
                  <a:solidFill>
                    <a:schemeClr val="accent5">
                      <a:lumMod val="95000"/>
                      <a:lumOff val="5000"/>
                    </a:schemeClr>
                  </a:solidFill>
                </a:rPr>
                <a:t>flx</a:t>
              </a:r>
              <a:endParaRPr lang="en-US" sz="1800" i="1" baseline="30000" dirty="0">
                <a:solidFill>
                  <a:schemeClr val="accent5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E51821-B467-E278-BA30-26671D398026}"/>
                </a:ext>
              </a:extLst>
            </p:cNvPr>
            <p:cNvSpPr txBox="1"/>
            <p:nvPr/>
          </p:nvSpPr>
          <p:spPr>
            <a:xfrm>
              <a:off x="9426145" y="4777808"/>
              <a:ext cx="15428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>
                  <a:solidFill>
                    <a:schemeClr val="accent5">
                      <a:lumMod val="95000"/>
                      <a:lumOff val="5000"/>
                    </a:schemeClr>
                  </a:solidFill>
                </a:rPr>
                <a:t>βA-Akt1</a:t>
              </a:r>
              <a:r>
                <a:rPr lang="en-US" sz="1800" i="1" baseline="30000" dirty="0">
                  <a:solidFill>
                    <a:schemeClr val="accent5">
                      <a:lumMod val="95000"/>
                      <a:lumOff val="5000"/>
                    </a:schemeClr>
                  </a:solidFill>
                </a:rPr>
                <a:t>WT/</a:t>
              </a:r>
              <a:r>
                <a:rPr lang="en-US" sz="1800" i="1" baseline="30000" dirty="0" err="1">
                  <a:solidFill>
                    <a:schemeClr val="accent5">
                      <a:lumMod val="95000"/>
                      <a:lumOff val="5000"/>
                    </a:schemeClr>
                  </a:solidFill>
                </a:rPr>
                <a:t>flx</a:t>
              </a:r>
              <a:endParaRPr lang="en-US" sz="1800" i="1" baseline="30000" dirty="0">
                <a:solidFill>
                  <a:schemeClr val="accent5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49D22B0-BB44-37B4-17E7-167CF2A764D5}"/>
                </a:ext>
              </a:extLst>
            </p:cNvPr>
            <p:cNvSpPr txBox="1"/>
            <p:nvPr/>
          </p:nvSpPr>
          <p:spPr>
            <a:xfrm>
              <a:off x="9438614" y="1368056"/>
              <a:ext cx="15428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>
                  <a:solidFill>
                    <a:schemeClr val="accent5"/>
                  </a:solidFill>
                </a:rPr>
                <a:t>βA-Akt1</a:t>
              </a:r>
              <a:r>
                <a:rPr lang="en-US" sz="1800" i="1" baseline="30000" dirty="0">
                  <a:solidFill>
                    <a:schemeClr val="accent5"/>
                  </a:solidFill>
                </a:rPr>
                <a:t>WT/WT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0979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FBCF33-897A-3348-8FC7-F36983F99E21}"/>
              </a:ext>
            </a:extLst>
          </p:cNvPr>
          <p:cNvSpPr txBox="1"/>
          <p:nvPr/>
        </p:nvSpPr>
        <p:spPr>
          <a:xfrm>
            <a:off x="290026" y="176993"/>
            <a:ext cx="3370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Primary questions:</a:t>
            </a:r>
            <a:endParaRPr lang="en-US" sz="3200" b="1" i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5068B9-E6CF-B44A-B7F2-590092BAA3D9}"/>
              </a:ext>
            </a:extLst>
          </p:cNvPr>
          <p:cNvSpPr txBox="1"/>
          <p:nvPr/>
        </p:nvSpPr>
        <p:spPr>
          <a:xfrm>
            <a:off x="596766" y="1510608"/>
            <a:ext cx="6338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Does </a:t>
            </a:r>
            <a:r>
              <a:rPr lang="en-US" sz="3200" dirty="0" err="1"/>
              <a:t>miransertib</a:t>
            </a:r>
            <a:r>
              <a:rPr lang="en-US" sz="3200" dirty="0"/>
              <a:t> cross the placenta?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3DB4C-707B-024C-AE1B-797DA7EACF1E}"/>
              </a:ext>
            </a:extLst>
          </p:cNvPr>
          <p:cNvSpPr txBox="1"/>
          <p:nvPr/>
        </p:nvSpPr>
        <p:spPr>
          <a:xfrm>
            <a:off x="596766" y="3429000"/>
            <a:ext cx="103861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Does </a:t>
            </a:r>
            <a:r>
              <a:rPr lang="en-US" sz="3200" dirty="0" err="1"/>
              <a:t>miransertib</a:t>
            </a:r>
            <a:r>
              <a:rPr lang="en-US" sz="3200" dirty="0"/>
              <a:t> increase survival time of the embryos?</a:t>
            </a:r>
          </a:p>
          <a:p>
            <a:r>
              <a:rPr lang="en-US" sz="3200" dirty="0"/>
              <a:t>	i.e. Are there any </a:t>
            </a:r>
            <a:r>
              <a:rPr lang="el-GR" sz="3200" b="0" i="1" u="none" strike="noStrike" dirty="0">
                <a:effectLst/>
              </a:rPr>
              <a:t>β</a:t>
            </a:r>
            <a:r>
              <a:rPr lang="en-US" sz="3200" b="0" i="1" u="none" strike="noStrike" dirty="0">
                <a:effectLst/>
              </a:rPr>
              <a:t>A-Akt1</a:t>
            </a:r>
            <a:r>
              <a:rPr lang="en-US" sz="3200" b="0" i="1" u="none" strike="noStrike" baseline="30000" dirty="0">
                <a:effectLst/>
              </a:rPr>
              <a:t>WT/</a:t>
            </a:r>
            <a:r>
              <a:rPr lang="en-US" sz="3200" b="0" i="1" u="none" strike="noStrike" baseline="30000" dirty="0" err="1">
                <a:effectLst/>
              </a:rPr>
              <a:t>flx</a:t>
            </a:r>
            <a:r>
              <a:rPr lang="en-US" sz="3200" i="1" baseline="30000" dirty="0"/>
              <a:t> </a:t>
            </a:r>
            <a:r>
              <a:rPr lang="en-US" sz="3200" dirty="0"/>
              <a:t>pups?</a:t>
            </a:r>
          </a:p>
        </p:txBody>
      </p:sp>
    </p:spTree>
    <p:extLst>
      <p:ext uri="{BB962C8B-B14F-4D97-AF65-F5344CB8AC3E}">
        <p14:creationId xmlns:p14="http://schemas.microsoft.com/office/powerpoint/2010/main" val="1963542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CD7719-C07E-0E47-8188-CDEB36281C76}"/>
              </a:ext>
            </a:extLst>
          </p:cNvPr>
          <p:cNvSpPr txBox="1"/>
          <p:nvPr/>
        </p:nvSpPr>
        <p:spPr>
          <a:xfrm>
            <a:off x="493226" y="332510"/>
            <a:ext cx="4852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Embryonic tissue levels</a:t>
            </a:r>
            <a:endParaRPr lang="en-US" sz="3200" b="1" i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D2BFA2-2EE4-6D4E-AB43-F1698E3635F6}"/>
              </a:ext>
            </a:extLst>
          </p:cNvPr>
          <p:cNvSpPr txBox="1"/>
          <p:nvPr/>
        </p:nvSpPr>
        <p:spPr>
          <a:xfrm>
            <a:off x="1634209" y="3443283"/>
            <a:ext cx="423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X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A8A6533-E413-7847-87DA-863B8497E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771" y="4404631"/>
            <a:ext cx="3837736" cy="180175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E2DBBF3-677B-8C40-A5E7-7704EB983738}"/>
              </a:ext>
            </a:extLst>
          </p:cNvPr>
          <p:cNvGrpSpPr/>
          <p:nvPr/>
        </p:nvGrpSpPr>
        <p:grpSpPr>
          <a:xfrm>
            <a:off x="8202600" y="337242"/>
            <a:ext cx="3633642" cy="5973422"/>
            <a:chOff x="8202600" y="337242"/>
            <a:chExt cx="3633642" cy="597342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C78DE45-57EE-1A40-824D-985255FB9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49160" y="337242"/>
              <a:ext cx="1008631" cy="1285191"/>
            </a:xfrm>
            <a:prstGeom prst="rect">
              <a:avLst/>
            </a:prstGeom>
            <a:noFill/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F9B342F-861F-7E45-8772-695BA6E6C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49160" y="1878790"/>
              <a:ext cx="1008631" cy="1285191"/>
            </a:xfrm>
            <a:prstGeom prst="rect">
              <a:avLst/>
            </a:prstGeom>
            <a:noFill/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863AF02-6E10-2E46-BE08-845EE9C3F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49160" y="3429000"/>
              <a:ext cx="1008631" cy="1285191"/>
            </a:xfrm>
            <a:prstGeom prst="rect">
              <a:avLst/>
            </a:prstGeom>
            <a:noFill/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8B1BE96-F459-154A-BEAD-0FCD11925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62237" y="5025473"/>
              <a:ext cx="1008631" cy="1285191"/>
            </a:xfrm>
            <a:prstGeom prst="rect">
              <a:avLst/>
            </a:prstGeom>
            <a:noFill/>
          </p:spPr>
        </p:pic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EA378F55-6276-284B-8561-1C1301648B48}"/>
                </a:ext>
              </a:extLst>
            </p:cNvPr>
            <p:cNvSpPr/>
            <p:nvPr/>
          </p:nvSpPr>
          <p:spPr>
            <a:xfrm>
              <a:off x="8202600" y="3119200"/>
              <a:ext cx="811162" cy="21646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B175C3-B9E1-E24F-BA99-612CDE5BEDBE}"/>
                </a:ext>
              </a:extLst>
            </p:cNvPr>
            <p:cNvSpPr txBox="1"/>
            <p:nvPr/>
          </p:nvSpPr>
          <p:spPr>
            <a:xfrm>
              <a:off x="10721834" y="2905745"/>
              <a:ext cx="11144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E13.5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12AE8683-0D86-C84B-9F6D-29AAF1ACB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176" y="1688766"/>
            <a:ext cx="3837736" cy="180175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A436DEB-54FE-3548-9717-A782F4055989}"/>
              </a:ext>
            </a:extLst>
          </p:cNvPr>
          <p:cNvGrpSpPr/>
          <p:nvPr/>
        </p:nvGrpSpPr>
        <p:grpSpPr>
          <a:xfrm>
            <a:off x="3407384" y="2111022"/>
            <a:ext cx="4648898" cy="1801754"/>
            <a:chOff x="3407384" y="2111022"/>
            <a:chExt cx="4648898" cy="180175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E3C53F5-CD59-DF46-B190-156084B35A86}"/>
                </a:ext>
              </a:extLst>
            </p:cNvPr>
            <p:cNvGrpSpPr/>
            <p:nvPr/>
          </p:nvGrpSpPr>
          <p:grpSpPr>
            <a:xfrm>
              <a:off x="4218546" y="2111022"/>
              <a:ext cx="3837736" cy="1801754"/>
              <a:chOff x="4413210" y="2097012"/>
              <a:chExt cx="3837736" cy="1801754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290CC054-8666-1E48-B76E-278F7AEFDF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13210" y="2097012"/>
                <a:ext cx="3837736" cy="1801754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146C8A40-1A00-4349-8DB3-DADD24496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25531" y="2657118"/>
                <a:ext cx="184129" cy="234617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05405C63-3A2B-F148-BB13-4083D500D2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12578" y="2413493"/>
                <a:ext cx="184129" cy="234617"/>
              </a:xfrm>
              <a:prstGeom prst="rect">
                <a:avLst/>
              </a:prstGeom>
            </p:spPr>
          </p:pic>
        </p:grpSp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4344A3DE-4C04-C245-BBDF-5033E82A161E}"/>
                </a:ext>
              </a:extLst>
            </p:cNvPr>
            <p:cNvSpPr/>
            <p:nvPr/>
          </p:nvSpPr>
          <p:spPr>
            <a:xfrm>
              <a:off x="3407384" y="3106282"/>
              <a:ext cx="811162" cy="21646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88BDAA9-8391-5348-A382-8D9D690F5C16}"/>
              </a:ext>
            </a:extLst>
          </p:cNvPr>
          <p:cNvGrpSpPr/>
          <p:nvPr/>
        </p:nvGrpSpPr>
        <p:grpSpPr>
          <a:xfrm>
            <a:off x="3889809" y="3901470"/>
            <a:ext cx="3722886" cy="1723455"/>
            <a:chOff x="3889809" y="3901470"/>
            <a:chExt cx="3722886" cy="172345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505A3A4-B537-2446-B305-CFAA8F3BBFC2}"/>
                </a:ext>
              </a:extLst>
            </p:cNvPr>
            <p:cNvGrpSpPr/>
            <p:nvPr/>
          </p:nvGrpSpPr>
          <p:grpSpPr>
            <a:xfrm rot="20776361">
              <a:off x="3896436" y="3901470"/>
              <a:ext cx="1299678" cy="859948"/>
              <a:chOff x="2477077" y="3648376"/>
              <a:chExt cx="1299678" cy="859948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9F575C5A-1286-B048-83F2-7EFB46B5B9BA}"/>
                  </a:ext>
                </a:extLst>
              </p:cNvPr>
              <p:cNvGrpSpPr/>
              <p:nvPr/>
            </p:nvGrpSpPr>
            <p:grpSpPr>
              <a:xfrm>
                <a:off x="2477077" y="3901108"/>
                <a:ext cx="1299678" cy="607216"/>
                <a:chOff x="2477077" y="3901108"/>
                <a:chExt cx="1299678" cy="607216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FF76E2C-C6E0-0448-9DDF-66252F28E1FA}"/>
                    </a:ext>
                  </a:extLst>
                </p:cNvPr>
                <p:cNvSpPr/>
                <p:nvPr/>
              </p:nvSpPr>
              <p:spPr>
                <a:xfrm rot="18596082">
                  <a:off x="3455216" y="3922961"/>
                  <a:ext cx="221691" cy="1779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A8B5E9C1-2E70-1043-921A-ED1CBC8CCD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3017253">
                  <a:off x="3026826" y="3758395"/>
                  <a:ext cx="200180" cy="1299678"/>
                </a:xfrm>
                <a:prstGeom prst="rect">
                  <a:avLst/>
                </a:prstGeom>
              </p:spPr>
            </p:pic>
          </p:grp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48B3EF3F-429A-1548-AE35-BA9DF9F9531B}"/>
                  </a:ext>
                </a:extLst>
              </p:cNvPr>
              <p:cNvSpPr/>
              <p:nvPr/>
            </p:nvSpPr>
            <p:spPr>
              <a:xfrm>
                <a:off x="3501736" y="3648376"/>
                <a:ext cx="245918" cy="460665"/>
              </a:xfrm>
              <a:custGeom>
                <a:avLst/>
                <a:gdLst>
                  <a:gd name="connsiteX0" fmla="*/ 0 w 266736"/>
                  <a:gd name="connsiteY0" fmla="*/ 453736 h 453736"/>
                  <a:gd name="connsiteX1" fmla="*/ 142009 w 266736"/>
                  <a:gd name="connsiteY1" fmla="*/ 339436 h 453736"/>
                  <a:gd name="connsiteX2" fmla="*/ 148936 w 266736"/>
                  <a:gd name="connsiteY2" fmla="*/ 90054 h 453736"/>
                  <a:gd name="connsiteX3" fmla="*/ 259773 w 266736"/>
                  <a:gd name="connsiteY3" fmla="*/ 3463 h 453736"/>
                  <a:gd name="connsiteX4" fmla="*/ 259773 w 266736"/>
                  <a:gd name="connsiteY4" fmla="*/ 3463 h 453736"/>
                  <a:gd name="connsiteX5" fmla="*/ 266700 w 266736"/>
                  <a:gd name="connsiteY5" fmla="*/ 3463 h 453736"/>
                  <a:gd name="connsiteX6" fmla="*/ 256309 w 266736"/>
                  <a:gd name="connsiteY6" fmla="*/ 0 h 453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736" h="453736">
                    <a:moveTo>
                      <a:pt x="0" y="453736"/>
                    </a:moveTo>
                    <a:cubicBezTo>
                      <a:pt x="58593" y="426893"/>
                      <a:pt x="117186" y="400050"/>
                      <a:pt x="142009" y="339436"/>
                    </a:cubicBezTo>
                    <a:cubicBezTo>
                      <a:pt x="166832" y="278822"/>
                      <a:pt x="129309" y="146049"/>
                      <a:pt x="148936" y="90054"/>
                    </a:cubicBezTo>
                    <a:cubicBezTo>
                      <a:pt x="168563" y="34059"/>
                      <a:pt x="259773" y="3463"/>
                      <a:pt x="259773" y="3463"/>
                    </a:cubicBezTo>
                    <a:lnTo>
                      <a:pt x="259773" y="3463"/>
                    </a:lnTo>
                    <a:cubicBezTo>
                      <a:pt x="260927" y="3463"/>
                      <a:pt x="267277" y="4040"/>
                      <a:pt x="266700" y="3463"/>
                    </a:cubicBezTo>
                    <a:cubicBezTo>
                      <a:pt x="266123" y="2886"/>
                      <a:pt x="261216" y="1443"/>
                      <a:pt x="256309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C050E76-873F-C24A-9182-A5E7B8B02C14}"/>
                </a:ext>
              </a:extLst>
            </p:cNvPr>
            <p:cNvSpPr txBox="1"/>
            <p:nvPr/>
          </p:nvSpPr>
          <p:spPr>
            <a:xfrm>
              <a:off x="5704800" y="4301486"/>
              <a:ext cx="190789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start on E1.5</a:t>
              </a:r>
            </a:p>
            <a:p>
              <a:r>
                <a:rPr lang="en-US" sz="2000" dirty="0"/>
                <a:t>daily for 5 days</a:t>
              </a:r>
            </a:p>
            <a:p>
              <a:r>
                <a:rPr lang="en-US" sz="2000" dirty="0"/>
                <a:t>rest for 2 days</a:t>
              </a:r>
            </a:p>
            <a:p>
              <a:r>
                <a:rPr lang="en-US" sz="2000" dirty="0"/>
                <a:t>repeat 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6E1B363-2A33-6343-A3F4-DC882838F44B}"/>
                </a:ext>
              </a:extLst>
            </p:cNvPr>
            <p:cNvSpPr txBox="1"/>
            <p:nvPr/>
          </p:nvSpPr>
          <p:spPr>
            <a:xfrm>
              <a:off x="3889809" y="5175133"/>
              <a:ext cx="12667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miransertib</a:t>
              </a:r>
              <a:endParaRPr lang="en-US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793BF13-EDA4-B357-1A2D-8F5FB7DE8564}"/>
              </a:ext>
            </a:extLst>
          </p:cNvPr>
          <p:cNvSpPr txBox="1"/>
          <p:nvPr/>
        </p:nvSpPr>
        <p:spPr>
          <a:xfrm>
            <a:off x="1346511" y="2012027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5"/>
                </a:solidFill>
              </a:rPr>
              <a:t>wild-type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86D2EC-09B9-1E56-41D1-6A495FFAF46B}"/>
              </a:ext>
            </a:extLst>
          </p:cNvPr>
          <p:cNvSpPr txBox="1"/>
          <p:nvPr/>
        </p:nvSpPr>
        <p:spPr>
          <a:xfrm>
            <a:off x="1298380" y="4714191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5"/>
                </a:solidFill>
              </a:rPr>
              <a:t>wild-type</a:t>
            </a:r>
          </a:p>
        </p:txBody>
      </p:sp>
    </p:spTree>
    <p:extLst>
      <p:ext uri="{BB962C8B-B14F-4D97-AF65-F5344CB8AC3E}">
        <p14:creationId xmlns:p14="http://schemas.microsoft.com/office/powerpoint/2010/main" val="1252125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724280-8862-DA41-9A87-F53381671DFE}"/>
              </a:ext>
            </a:extLst>
          </p:cNvPr>
          <p:cNvSpPr txBox="1"/>
          <p:nvPr/>
        </p:nvSpPr>
        <p:spPr>
          <a:xfrm rot="16200000">
            <a:off x="689279" y="2775182"/>
            <a:ext cx="3297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miransertib</a:t>
            </a:r>
            <a:r>
              <a:rPr lang="en-US" sz="1800" dirty="0"/>
              <a:t> concentration (</a:t>
            </a:r>
            <a:r>
              <a:rPr lang="en-US" sz="1800" dirty="0" err="1"/>
              <a:t>nM</a:t>
            </a:r>
            <a:r>
              <a:rPr lang="en-US" sz="18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699D53-4F95-CD4D-B2B3-EA2F7AEECB44}"/>
              </a:ext>
            </a:extLst>
          </p:cNvPr>
          <p:cNvSpPr txBox="1"/>
          <p:nvPr/>
        </p:nvSpPr>
        <p:spPr>
          <a:xfrm>
            <a:off x="3801654" y="797716"/>
            <a:ext cx="562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Embryonic tissue </a:t>
            </a:r>
            <a:r>
              <a:rPr lang="en-US" sz="2400" dirty="0" err="1"/>
              <a:t>miransertib</a:t>
            </a:r>
            <a:r>
              <a:rPr lang="en-US" sz="2400" dirty="0"/>
              <a:t> concentration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A9E9EC-FD1B-7245-825F-CDD2986BE2BA}"/>
              </a:ext>
            </a:extLst>
          </p:cNvPr>
          <p:cNvGrpSpPr/>
          <p:nvPr/>
        </p:nvGrpSpPr>
        <p:grpSpPr>
          <a:xfrm>
            <a:off x="590204" y="5018501"/>
            <a:ext cx="10489493" cy="1217761"/>
            <a:chOff x="590204" y="5075063"/>
            <a:chExt cx="10489493" cy="121776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BBD407-F732-0346-A8F6-CB7920669037}"/>
                </a:ext>
              </a:extLst>
            </p:cNvPr>
            <p:cNvSpPr txBox="1"/>
            <p:nvPr/>
          </p:nvSpPr>
          <p:spPr>
            <a:xfrm>
              <a:off x="2303720" y="5075063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800" dirty="0"/>
                <a:t>Litter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8C009F-91E5-A443-A68A-C469EEB0BAC2}"/>
                </a:ext>
              </a:extLst>
            </p:cNvPr>
            <p:cNvSpPr txBox="1"/>
            <p:nvPr/>
          </p:nvSpPr>
          <p:spPr>
            <a:xfrm>
              <a:off x="1431686" y="5431466"/>
              <a:ext cx="1569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800" dirty="0">
                  <a:solidFill>
                    <a:srgbClr val="C00000"/>
                  </a:solidFill>
                </a:rPr>
                <a:t>Dose (mg/kg)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A2165B-8AC2-1A4F-AA92-99AC6F0EAB1A}"/>
                </a:ext>
              </a:extLst>
            </p:cNvPr>
            <p:cNvSpPr txBox="1"/>
            <p:nvPr/>
          </p:nvSpPr>
          <p:spPr>
            <a:xfrm>
              <a:off x="590204" y="5769604"/>
              <a:ext cx="2441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0070C0"/>
                  </a:solidFill>
                </a:rPr>
                <a:t>Maternal plasma </a:t>
              </a:r>
              <a:r>
                <a:rPr lang="en-US" sz="1400" dirty="0" err="1">
                  <a:solidFill>
                    <a:srgbClr val="0070C0"/>
                  </a:solidFill>
                </a:rPr>
                <a:t>miransertib</a:t>
              </a:r>
              <a:r>
                <a:rPr lang="en-US" sz="1400" dirty="0">
                  <a:solidFill>
                    <a:srgbClr val="0070C0"/>
                  </a:solidFill>
                </a:rPr>
                <a:t> concentration (</a:t>
              </a:r>
              <a:r>
                <a:rPr lang="en-US" sz="1400" dirty="0" err="1">
                  <a:solidFill>
                    <a:srgbClr val="0070C0"/>
                  </a:solidFill>
                </a:rPr>
                <a:t>nM</a:t>
              </a:r>
              <a:r>
                <a:rPr lang="en-US" sz="1400" dirty="0">
                  <a:solidFill>
                    <a:srgbClr val="0070C0"/>
                  </a:solidFill>
                </a:rPr>
                <a:t>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9FD3FB-7392-314D-AD9D-898A0166D19F}"/>
                </a:ext>
              </a:extLst>
            </p:cNvPr>
            <p:cNvSpPr txBox="1"/>
            <p:nvPr/>
          </p:nvSpPr>
          <p:spPr>
            <a:xfrm>
              <a:off x="3012162" y="5431466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C00000"/>
                  </a:solidFill>
                </a:rPr>
                <a:t>30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7D2299-F969-3A42-9A0A-2CE97ACBC555}"/>
                </a:ext>
              </a:extLst>
            </p:cNvPr>
            <p:cNvSpPr txBox="1"/>
            <p:nvPr/>
          </p:nvSpPr>
          <p:spPr>
            <a:xfrm>
              <a:off x="8891439" y="5431466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C00000"/>
                  </a:solidFill>
                </a:rPr>
                <a:t>83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0D478D3-F326-F646-BEBC-BD27751332AE}"/>
                </a:ext>
              </a:extLst>
            </p:cNvPr>
            <p:cNvSpPr txBox="1"/>
            <p:nvPr/>
          </p:nvSpPr>
          <p:spPr>
            <a:xfrm>
              <a:off x="3829935" y="5431466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C00000"/>
                  </a:solidFill>
                </a:rPr>
                <a:t>45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C22883-030C-DE4F-BAB0-A0A09B6538E6}"/>
                </a:ext>
              </a:extLst>
            </p:cNvPr>
            <p:cNvSpPr txBox="1"/>
            <p:nvPr/>
          </p:nvSpPr>
          <p:spPr>
            <a:xfrm>
              <a:off x="4670649" y="5431466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C00000"/>
                  </a:solidFill>
                </a:rPr>
                <a:t>60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E46727-4E4B-CE43-BE4B-33526BE1F668}"/>
                </a:ext>
              </a:extLst>
            </p:cNvPr>
            <p:cNvSpPr txBox="1"/>
            <p:nvPr/>
          </p:nvSpPr>
          <p:spPr>
            <a:xfrm>
              <a:off x="5520790" y="5431466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C00000"/>
                  </a:solidFill>
                </a:rPr>
                <a:t>60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B9D6EF-7715-9F44-842A-B601EB435E91}"/>
                </a:ext>
              </a:extLst>
            </p:cNvPr>
            <p:cNvSpPr txBox="1"/>
            <p:nvPr/>
          </p:nvSpPr>
          <p:spPr>
            <a:xfrm>
              <a:off x="6362493" y="5431466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C00000"/>
                  </a:solidFill>
                </a:rPr>
                <a:t>68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596A59-89E4-C744-920D-22789295F243}"/>
                </a:ext>
              </a:extLst>
            </p:cNvPr>
            <p:cNvSpPr txBox="1"/>
            <p:nvPr/>
          </p:nvSpPr>
          <p:spPr>
            <a:xfrm>
              <a:off x="8030410" y="5431466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C00000"/>
                  </a:solidFill>
                </a:rPr>
                <a:t>75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F1F449-8FF7-D843-B2E9-295EC98BEDD8}"/>
                </a:ext>
              </a:extLst>
            </p:cNvPr>
            <p:cNvSpPr txBox="1"/>
            <p:nvPr/>
          </p:nvSpPr>
          <p:spPr>
            <a:xfrm>
              <a:off x="7197662" y="5431466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C00000"/>
                  </a:solidFill>
                </a:rPr>
                <a:t>75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859223-E784-EC43-9DD5-3D1FCB4DE4DC}"/>
                </a:ext>
              </a:extLst>
            </p:cNvPr>
            <p:cNvSpPr txBox="1"/>
            <p:nvPr/>
          </p:nvSpPr>
          <p:spPr>
            <a:xfrm>
              <a:off x="9700322" y="5431466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C00000"/>
                  </a:solidFill>
                </a:rPr>
                <a:t>83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0DC07A0-B177-FD4E-AD3C-0B6D0E04F0E1}"/>
                </a:ext>
              </a:extLst>
            </p:cNvPr>
            <p:cNvSpPr txBox="1"/>
            <p:nvPr/>
          </p:nvSpPr>
          <p:spPr>
            <a:xfrm>
              <a:off x="10518632" y="5431466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C00000"/>
                  </a:solidFill>
                </a:rPr>
                <a:t>90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231418-00C4-1F45-84FC-27D2925EAEE9}"/>
                </a:ext>
              </a:extLst>
            </p:cNvPr>
            <p:cNvSpPr txBox="1"/>
            <p:nvPr/>
          </p:nvSpPr>
          <p:spPr>
            <a:xfrm>
              <a:off x="3012162" y="5849912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070C0"/>
                  </a:solidFill>
                </a:rPr>
                <a:t>71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AA937F4-C04E-2848-A6BF-8FAECC0EC086}"/>
                </a:ext>
              </a:extLst>
            </p:cNvPr>
            <p:cNvSpPr txBox="1"/>
            <p:nvPr/>
          </p:nvSpPr>
          <p:spPr>
            <a:xfrm>
              <a:off x="3829935" y="5849912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070C0"/>
                  </a:solidFill>
                </a:rPr>
                <a:t>36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14974A1-E63E-7B45-AD40-75C47DFB423D}"/>
                </a:ext>
              </a:extLst>
            </p:cNvPr>
            <p:cNvSpPr txBox="1"/>
            <p:nvPr/>
          </p:nvSpPr>
          <p:spPr>
            <a:xfrm>
              <a:off x="4653852" y="5849912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070C0"/>
                  </a:solidFill>
                </a:rPr>
                <a:t>18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2693D42-5DD6-234C-96CD-3C76F3B72A5E}"/>
                </a:ext>
              </a:extLst>
            </p:cNvPr>
            <p:cNvSpPr txBox="1"/>
            <p:nvPr/>
          </p:nvSpPr>
          <p:spPr>
            <a:xfrm>
              <a:off x="5514751" y="5849912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070C0"/>
                  </a:solidFill>
                </a:rPr>
                <a:t>14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FB54B27-4F08-EF4A-BE73-7986F1F2A15D}"/>
                </a:ext>
              </a:extLst>
            </p:cNvPr>
            <p:cNvSpPr txBox="1"/>
            <p:nvPr/>
          </p:nvSpPr>
          <p:spPr>
            <a:xfrm>
              <a:off x="6308703" y="5849912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070C0"/>
                  </a:solidFill>
                </a:rPr>
                <a:t>120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4D2F2DE-8681-1843-8C58-F04700D304DD}"/>
                </a:ext>
              </a:extLst>
            </p:cNvPr>
            <p:cNvSpPr txBox="1"/>
            <p:nvPr/>
          </p:nvSpPr>
          <p:spPr>
            <a:xfrm>
              <a:off x="7176146" y="5849912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070C0"/>
                  </a:solidFill>
                </a:rPr>
                <a:t>64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C0A4B8-9C3F-DA4B-9759-4D2A3BF50A29}"/>
                </a:ext>
              </a:extLst>
            </p:cNvPr>
            <p:cNvSpPr txBox="1"/>
            <p:nvPr/>
          </p:nvSpPr>
          <p:spPr>
            <a:xfrm>
              <a:off x="8030410" y="5849912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070C0"/>
                  </a:solidFill>
                </a:rPr>
                <a:t>89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CE4A521-17EE-4A4B-A4B6-17DC76061A38}"/>
                </a:ext>
              </a:extLst>
            </p:cNvPr>
            <p:cNvSpPr txBox="1"/>
            <p:nvPr/>
          </p:nvSpPr>
          <p:spPr>
            <a:xfrm>
              <a:off x="8832929" y="5849912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070C0"/>
                  </a:solidFill>
                </a:rPr>
                <a:t>310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3858DBF-A807-7D46-B4DF-73C1CC641152}"/>
                </a:ext>
              </a:extLst>
            </p:cNvPr>
            <p:cNvSpPr txBox="1"/>
            <p:nvPr/>
          </p:nvSpPr>
          <p:spPr>
            <a:xfrm>
              <a:off x="9635774" y="5849912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070C0"/>
                  </a:solidFill>
                </a:rPr>
                <a:t>162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DE222E2-98E7-9244-A043-E34F115B7118}"/>
                </a:ext>
              </a:extLst>
            </p:cNvPr>
            <p:cNvSpPr txBox="1"/>
            <p:nvPr/>
          </p:nvSpPr>
          <p:spPr>
            <a:xfrm>
              <a:off x="10382070" y="5849912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070C0"/>
                  </a:solidFill>
                </a:rPr>
                <a:t>1400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FBF2954-A00C-344C-B755-02034302D60B}"/>
                </a:ext>
              </a:extLst>
            </p:cNvPr>
            <p:cNvSpPr txBox="1"/>
            <p:nvPr/>
          </p:nvSpPr>
          <p:spPr>
            <a:xfrm>
              <a:off x="2918386" y="5090452"/>
              <a:ext cx="6062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PK11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F8D5974-7226-5244-8659-3F654D4A8EAA}"/>
                </a:ext>
              </a:extLst>
            </p:cNvPr>
            <p:cNvSpPr txBox="1"/>
            <p:nvPr/>
          </p:nvSpPr>
          <p:spPr>
            <a:xfrm>
              <a:off x="3775502" y="5090452"/>
              <a:ext cx="5020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PK8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E6033EA-C31B-2A4A-8876-3220FB97E1CA}"/>
                </a:ext>
              </a:extLst>
            </p:cNvPr>
            <p:cNvSpPr txBox="1"/>
            <p:nvPr/>
          </p:nvSpPr>
          <p:spPr>
            <a:xfrm>
              <a:off x="4628970" y="5090452"/>
              <a:ext cx="5020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PK1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0295693-5A37-EE4D-B764-284BFDA3FDD2}"/>
                </a:ext>
              </a:extLst>
            </p:cNvPr>
            <p:cNvSpPr txBox="1"/>
            <p:nvPr/>
          </p:nvSpPr>
          <p:spPr>
            <a:xfrm>
              <a:off x="5471145" y="5090452"/>
              <a:ext cx="5020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PK2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32F7E2B-8BE8-E74F-944D-7209A2669C5E}"/>
                </a:ext>
              </a:extLst>
            </p:cNvPr>
            <p:cNvSpPr txBox="1"/>
            <p:nvPr/>
          </p:nvSpPr>
          <p:spPr>
            <a:xfrm>
              <a:off x="6268717" y="5090452"/>
              <a:ext cx="6062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PK16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552EA4B-CA31-9045-9B72-37C48C0F3832}"/>
                </a:ext>
              </a:extLst>
            </p:cNvPr>
            <p:cNvSpPr txBox="1"/>
            <p:nvPr/>
          </p:nvSpPr>
          <p:spPr>
            <a:xfrm>
              <a:off x="7103886" y="5090452"/>
              <a:ext cx="6062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PK12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019DC9-417A-7747-BCFF-B716661AA812}"/>
                </a:ext>
              </a:extLst>
            </p:cNvPr>
            <p:cNvSpPr txBox="1"/>
            <p:nvPr/>
          </p:nvSpPr>
          <p:spPr>
            <a:xfrm>
              <a:off x="7936634" y="5090452"/>
              <a:ext cx="6062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PK13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CA4DF3F-4422-274A-9DA8-BADEE09D2B5F}"/>
                </a:ext>
              </a:extLst>
            </p:cNvPr>
            <p:cNvSpPr txBox="1"/>
            <p:nvPr/>
          </p:nvSpPr>
          <p:spPr>
            <a:xfrm>
              <a:off x="8797663" y="5090452"/>
              <a:ext cx="6062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PK18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E125AFC-66C7-EA42-8E6B-332B6013F3E9}"/>
                </a:ext>
              </a:extLst>
            </p:cNvPr>
            <p:cNvSpPr txBox="1"/>
            <p:nvPr/>
          </p:nvSpPr>
          <p:spPr>
            <a:xfrm>
              <a:off x="9606546" y="5090452"/>
              <a:ext cx="6062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PK19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448A553-BA0D-F545-A9E8-E1793D672D9C}"/>
                </a:ext>
              </a:extLst>
            </p:cNvPr>
            <p:cNvSpPr txBox="1"/>
            <p:nvPr/>
          </p:nvSpPr>
          <p:spPr>
            <a:xfrm>
              <a:off x="10424856" y="5090452"/>
              <a:ext cx="6062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PK15</a:t>
              </a:r>
            </a:p>
          </p:txBody>
        </p:sp>
      </p:grpSp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B2AC24AA-9AD5-0D4A-A1BB-BC523FDA727F}"/>
              </a:ext>
            </a:extLst>
          </p:cNvPr>
          <p:cNvGraphicFramePr>
            <a:graphicFrameLocks/>
          </p:cNvGraphicFramePr>
          <p:nvPr/>
        </p:nvGraphicFramePr>
        <p:xfrm>
          <a:off x="2528377" y="1113764"/>
          <a:ext cx="8369449" cy="3940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838F6E3F-719C-5D4F-A036-440D0AF355E3}"/>
              </a:ext>
            </a:extLst>
          </p:cNvPr>
          <p:cNvSpPr txBox="1"/>
          <p:nvPr/>
        </p:nvSpPr>
        <p:spPr>
          <a:xfrm>
            <a:off x="493226" y="184461"/>
            <a:ext cx="4852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Embryonic tissue levels</a:t>
            </a:r>
            <a:endParaRPr lang="en-US" sz="3200" b="1" i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472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FBCF33-897A-3348-8FC7-F36983F99E21}"/>
              </a:ext>
            </a:extLst>
          </p:cNvPr>
          <p:cNvSpPr txBox="1"/>
          <p:nvPr/>
        </p:nvSpPr>
        <p:spPr>
          <a:xfrm>
            <a:off x="290026" y="176993"/>
            <a:ext cx="3370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Primary questions:</a:t>
            </a:r>
            <a:endParaRPr lang="en-US" sz="3200" b="1" i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5068B9-E6CF-B44A-B7F2-590092BAA3D9}"/>
              </a:ext>
            </a:extLst>
          </p:cNvPr>
          <p:cNvSpPr txBox="1"/>
          <p:nvPr/>
        </p:nvSpPr>
        <p:spPr>
          <a:xfrm>
            <a:off x="596766" y="1510608"/>
            <a:ext cx="6338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Does </a:t>
            </a:r>
            <a:r>
              <a:rPr lang="en-US" sz="3200" dirty="0" err="1"/>
              <a:t>miransertib</a:t>
            </a:r>
            <a:r>
              <a:rPr lang="en-US" sz="3200" dirty="0"/>
              <a:t> cross the placenta?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3DB4C-707B-024C-AE1B-797DA7EACF1E}"/>
              </a:ext>
            </a:extLst>
          </p:cNvPr>
          <p:cNvSpPr txBox="1"/>
          <p:nvPr/>
        </p:nvSpPr>
        <p:spPr>
          <a:xfrm>
            <a:off x="596766" y="3429000"/>
            <a:ext cx="103861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Does </a:t>
            </a:r>
            <a:r>
              <a:rPr lang="en-US" sz="3200" dirty="0" err="1"/>
              <a:t>miransertib</a:t>
            </a:r>
            <a:r>
              <a:rPr lang="en-US" sz="3200" dirty="0"/>
              <a:t> increase survival time of the embryos?</a:t>
            </a:r>
          </a:p>
          <a:p>
            <a:r>
              <a:rPr lang="en-US" sz="3200" dirty="0"/>
              <a:t>	i.e. Are there any </a:t>
            </a:r>
            <a:r>
              <a:rPr lang="el-GR" sz="3200" b="0" i="1" u="none" strike="noStrike" dirty="0">
                <a:effectLst/>
              </a:rPr>
              <a:t>β</a:t>
            </a:r>
            <a:r>
              <a:rPr lang="en-US" sz="3200" b="0" i="1" u="none" strike="noStrike" dirty="0">
                <a:effectLst/>
              </a:rPr>
              <a:t>A-Akt1</a:t>
            </a:r>
            <a:r>
              <a:rPr lang="en-US" sz="3200" b="0" i="1" u="none" strike="noStrike" baseline="30000" dirty="0">
                <a:effectLst/>
              </a:rPr>
              <a:t>WT/</a:t>
            </a:r>
            <a:r>
              <a:rPr lang="en-US" sz="3200" b="0" i="1" u="none" strike="noStrike" baseline="30000" dirty="0" err="1">
                <a:effectLst/>
              </a:rPr>
              <a:t>flx</a:t>
            </a:r>
            <a:r>
              <a:rPr lang="en-US" sz="3200" i="1" baseline="30000" dirty="0"/>
              <a:t> </a:t>
            </a:r>
            <a:r>
              <a:rPr lang="en-US" sz="3200" dirty="0"/>
              <a:t>pups?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23E7DA-8145-7837-B7C9-97502DDC455E}"/>
              </a:ext>
            </a:extLst>
          </p:cNvPr>
          <p:cNvSpPr txBox="1"/>
          <p:nvPr/>
        </p:nvSpPr>
        <p:spPr>
          <a:xfrm>
            <a:off x="7772399" y="1510608"/>
            <a:ext cx="1007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160122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Mosaic Proteus mouse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9FB69D-9E19-4FB8-BEAE-20F88589C44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7795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CD7719-C07E-0E47-8188-CDEB36281C76}"/>
              </a:ext>
            </a:extLst>
          </p:cNvPr>
          <p:cNvSpPr txBox="1"/>
          <p:nvPr/>
        </p:nvSpPr>
        <p:spPr>
          <a:xfrm>
            <a:off x="290026" y="176993"/>
            <a:ext cx="3203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Efficacy - strategy</a:t>
            </a:r>
            <a:endParaRPr lang="en-US" sz="3200" b="1" i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D2BFA2-2EE4-6D4E-AB43-F1698E3635F6}"/>
              </a:ext>
            </a:extLst>
          </p:cNvPr>
          <p:cNvSpPr txBox="1"/>
          <p:nvPr/>
        </p:nvSpPr>
        <p:spPr>
          <a:xfrm>
            <a:off x="1658839" y="3368192"/>
            <a:ext cx="423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5D5799-08AB-EF4F-9532-A9A352A93832}"/>
              </a:ext>
            </a:extLst>
          </p:cNvPr>
          <p:cNvSpPr txBox="1"/>
          <p:nvPr/>
        </p:nvSpPr>
        <p:spPr>
          <a:xfrm>
            <a:off x="1416592" y="102179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accent5"/>
                </a:solidFill>
              </a:rPr>
              <a:t>ACTB-</a:t>
            </a:r>
            <a:r>
              <a:rPr lang="en-US" sz="1800" i="1" dirty="0" err="1">
                <a:solidFill>
                  <a:schemeClr val="accent5"/>
                </a:solidFill>
              </a:rPr>
              <a:t>Cre</a:t>
            </a:r>
            <a:endParaRPr lang="en-US" sz="1800" i="1" dirty="0">
              <a:solidFill>
                <a:schemeClr val="accent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1ED147-F58B-2E4C-A046-801843E93438}"/>
              </a:ext>
            </a:extLst>
          </p:cNvPr>
          <p:cNvSpPr txBox="1"/>
          <p:nvPr/>
        </p:nvSpPr>
        <p:spPr>
          <a:xfrm>
            <a:off x="1416592" y="4049563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accent5"/>
                </a:solidFill>
              </a:rPr>
              <a:t>Akt1</a:t>
            </a:r>
            <a:r>
              <a:rPr lang="en-US" sz="1800" i="1" baseline="30000" dirty="0">
                <a:solidFill>
                  <a:schemeClr val="accent5"/>
                </a:solidFill>
              </a:rPr>
              <a:t>WT/</a:t>
            </a:r>
            <a:r>
              <a:rPr lang="en-US" sz="1800" i="1" baseline="30000" dirty="0" err="1">
                <a:solidFill>
                  <a:schemeClr val="accent5"/>
                </a:solidFill>
              </a:rPr>
              <a:t>flx</a:t>
            </a:r>
            <a:endParaRPr lang="en-US" sz="1800" i="1" baseline="30000" dirty="0">
              <a:solidFill>
                <a:schemeClr val="accent5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A8A6533-E413-7847-87DA-863B8497E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70" y="4364708"/>
            <a:ext cx="3837736" cy="180175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B8FF5AA-78BF-0047-966C-3888CEC08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3" y="1676684"/>
            <a:ext cx="3837736" cy="18017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CD1F42A-436C-8645-BD67-F5EE57686423}"/>
              </a:ext>
            </a:extLst>
          </p:cNvPr>
          <p:cNvSpPr txBox="1"/>
          <p:nvPr/>
        </p:nvSpPr>
        <p:spPr>
          <a:xfrm>
            <a:off x="1416592" y="1289455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accent5"/>
                </a:solidFill>
              </a:rPr>
              <a:t>Akt1</a:t>
            </a:r>
            <a:r>
              <a:rPr lang="en-US" sz="1800" i="1" baseline="30000" dirty="0">
                <a:solidFill>
                  <a:schemeClr val="accent5"/>
                </a:solidFill>
              </a:rPr>
              <a:t>WT/WT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CB16CD7-2113-614A-9C99-188AC9053F7D}"/>
              </a:ext>
            </a:extLst>
          </p:cNvPr>
          <p:cNvGrpSpPr/>
          <p:nvPr/>
        </p:nvGrpSpPr>
        <p:grpSpPr>
          <a:xfrm>
            <a:off x="3407384" y="2111022"/>
            <a:ext cx="4648898" cy="3441691"/>
            <a:chOff x="3407384" y="2111022"/>
            <a:chExt cx="4648898" cy="3441691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6C0DB35-610A-6041-97FA-B9FE564F5A76}"/>
                </a:ext>
              </a:extLst>
            </p:cNvPr>
            <p:cNvGrpSpPr/>
            <p:nvPr/>
          </p:nvGrpSpPr>
          <p:grpSpPr>
            <a:xfrm>
              <a:off x="3407384" y="2111022"/>
              <a:ext cx="4648898" cy="1801754"/>
              <a:chOff x="3407384" y="2111022"/>
              <a:chExt cx="4648898" cy="1801754"/>
            </a:xfrm>
          </p:grpSpPr>
          <p:sp>
            <p:nvSpPr>
              <p:cNvPr id="10" name="Right Arrow 9">
                <a:extLst>
                  <a:ext uri="{FF2B5EF4-FFF2-40B4-BE49-F238E27FC236}">
                    <a16:creationId xmlns:a16="http://schemas.microsoft.com/office/drawing/2014/main" id="{4344A3DE-4C04-C245-BBDF-5033E82A161E}"/>
                  </a:ext>
                </a:extLst>
              </p:cNvPr>
              <p:cNvSpPr/>
              <p:nvPr/>
            </p:nvSpPr>
            <p:spPr>
              <a:xfrm>
                <a:off x="3407384" y="3106282"/>
                <a:ext cx="811162" cy="21646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AE3C53F5-CD59-DF46-B190-156084B35A86}"/>
                  </a:ext>
                </a:extLst>
              </p:cNvPr>
              <p:cNvGrpSpPr/>
              <p:nvPr/>
            </p:nvGrpSpPr>
            <p:grpSpPr>
              <a:xfrm>
                <a:off x="4218546" y="2111022"/>
                <a:ext cx="3837736" cy="1801754"/>
                <a:chOff x="4413210" y="2097012"/>
                <a:chExt cx="3837736" cy="1801754"/>
              </a:xfrm>
            </p:grpSpPr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290CC054-8666-1E48-B76E-278F7AEFDF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413210" y="2097012"/>
                  <a:ext cx="3837736" cy="1801754"/>
                </a:xfrm>
                <a:prstGeom prst="rect">
                  <a:avLst/>
                </a:prstGeom>
              </p:spPr>
            </p:pic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146C8A40-1A00-4349-8DB3-DADD24496B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625531" y="2657118"/>
                  <a:ext cx="184129" cy="234617"/>
                </a:xfrm>
                <a:prstGeom prst="rect">
                  <a:avLst/>
                </a:prstGeom>
              </p:spPr>
            </p:pic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AE13D843-04FC-2F4A-958A-B5797E12EA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426548" y="2388153"/>
                  <a:ext cx="198983" cy="25750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EF67D26-5A0D-D24B-A20D-9C8EB5676334}"/>
                </a:ext>
              </a:extLst>
            </p:cNvPr>
            <p:cNvGrpSpPr/>
            <p:nvPr/>
          </p:nvGrpSpPr>
          <p:grpSpPr>
            <a:xfrm>
              <a:off x="3889809" y="3808098"/>
              <a:ext cx="1391278" cy="1744615"/>
              <a:chOff x="3889809" y="3808098"/>
              <a:chExt cx="1391278" cy="1744615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6E1B363-2A33-6343-A3F4-DC882838F44B}"/>
                  </a:ext>
                </a:extLst>
              </p:cNvPr>
              <p:cNvSpPr txBox="1"/>
              <p:nvPr/>
            </p:nvSpPr>
            <p:spPr>
              <a:xfrm>
                <a:off x="3889809" y="5152603"/>
                <a:ext cx="139127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/>
                  <a:t>miransertib</a:t>
                </a:r>
                <a:endParaRPr lang="en-US" sz="2000" dirty="0"/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85EF1F1-26DF-564D-83A9-471CBFA7ACBE}"/>
                  </a:ext>
                </a:extLst>
              </p:cNvPr>
              <p:cNvGrpSpPr/>
              <p:nvPr/>
            </p:nvGrpSpPr>
            <p:grpSpPr>
              <a:xfrm>
                <a:off x="3918969" y="3808098"/>
                <a:ext cx="1299678" cy="981958"/>
                <a:chOff x="3918969" y="3789050"/>
                <a:chExt cx="1299678" cy="981958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9F575C5A-1286-B048-83F2-7EFB46B5B9BA}"/>
                    </a:ext>
                  </a:extLst>
                </p:cNvPr>
                <p:cNvGrpSpPr/>
                <p:nvPr/>
              </p:nvGrpSpPr>
              <p:grpSpPr>
                <a:xfrm rot="20776361">
                  <a:off x="3918969" y="4152579"/>
                  <a:ext cx="1299678" cy="618429"/>
                  <a:chOff x="2468034" y="3901108"/>
                  <a:chExt cx="1299678" cy="618429"/>
                </a:xfrm>
              </p:grpSpPr>
              <p:pic>
                <p:nvPicPr>
                  <p:cNvPr id="21" name="Picture 20">
                    <a:extLst>
                      <a:ext uri="{FF2B5EF4-FFF2-40B4-BE49-F238E27FC236}">
                        <a16:creationId xmlns:a16="http://schemas.microsoft.com/office/drawing/2014/main" id="{A8B5E9C1-2E70-1043-921A-ED1CBC8CCD7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3017253">
                    <a:off x="3017783" y="3769608"/>
                    <a:ext cx="200180" cy="1299678"/>
                  </a:xfrm>
                  <a:prstGeom prst="rect">
                    <a:avLst/>
                  </a:prstGeom>
                </p:spPr>
              </p:pic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FFF76E2C-C6E0-0448-9DDF-66252F28E1FA}"/>
                      </a:ext>
                    </a:extLst>
                  </p:cNvPr>
                  <p:cNvSpPr/>
                  <p:nvPr/>
                </p:nvSpPr>
                <p:spPr>
                  <a:xfrm rot="18596082">
                    <a:off x="3455216" y="3922961"/>
                    <a:ext cx="221691" cy="17798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48B3EF3F-429A-1548-AE35-BA9DF9F9531B}"/>
                    </a:ext>
                  </a:extLst>
                </p:cNvPr>
                <p:cNvSpPr/>
                <p:nvPr/>
              </p:nvSpPr>
              <p:spPr>
                <a:xfrm rot="20776361">
                  <a:off x="4859502" y="3789050"/>
                  <a:ext cx="245918" cy="460665"/>
                </a:xfrm>
                <a:custGeom>
                  <a:avLst/>
                  <a:gdLst>
                    <a:gd name="connsiteX0" fmla="*/ 0 w 266736"/>
                    <a:gd name="connsiteY0" fmla="*/ 453736 h 453736"/>
                    <a:gd name="connsiteX1" fmla="*/ 142009 w 266736"/>
                    <a:gd name="connsiteY1" fmla="*/ 339436 h 453736"/>
                    <a:gd name="connsiteX2" fmla="*/ 148936 w 266736"/>
                    <a:gd name="connsiteY2" fmla="*/ 90054 h 453736"/>
                    <a:gd name="connsiteX3" fmla="*/ 259773 w 266736"/>
                    <a:gd name="connsiteY3" fmla="*/ 3463 h 453736"/>
                    <a:gd name="connsiteX4" fmla="*/ 259773 w 266736"/>
                    <a:gd name="connsiteY4" fmla="*/ 3463 h 453736"/>
                    <a:gd name="connsiteX5" fmla="*/ 266700 w 266736"/>
                    <a:gd name="connsiteY5" fmla="*/ 3463 h 453736"/>
                    <a:gd name="connsiteX6" fmla="*/ 256309 w 266736"/>
                    <a:gd name="connsiteY6" fmla="*/ 0 h 4537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6736" h="453736">
                      <a:moveTo>
                        <a:pt x="0" y="453736"/>
                      </a:moveTo>
                      <a:cubicBezTo>
                        <a:pt x="58593" y="426893"/>
                        <a:pt x="117186" y="400050"/>
                        <a:pt x="142009" y="339436"/>
                      </a:cubicBezTo>
                      <a:cubicBezTo>
                        <a:pt x="166832" y="278822"/>
                        <a:pt x="129309" y="146049"/>
                        <a:pt x="148936" y="90054"/>
                      </a:cubicBezTo>
                      <a:cubicBezTo>
                        <a:pt x="168563" y="34059"/>
                        <a:pt x="259773" y="3463"/>
                        <a:pt x="259773" y="3463"/>
                      </a:cubicBezTo>
                      <a:lnTo>
                        <a:pt x="259773" y="3463"/>
                      </a:lnTo>
                      <a:cubicBezTo>
                        <a:pt x="260927" y="3463"/>
                        <a:pt x="267277" y="4040"/>
                        <a:pt x="266700" y="3463"/>
                      </a:cubicBezTo>
                      <a:cubicBezTo>
                        <a:pt x="266123" y="2886"/>
                        <a:pt x="261216" y="1443"/>
                        <a:pt x="256309" y="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6834C7A-851A-E749-A0BE-113323C9796C}"/>
                </a:ext>
              </a:extLst>
            </p:cNvPr>
            <p:cNvSpPr txBox="1"/>
            <p:nvPr/>
          </p:nvSpPr>
          <p:spPr>
            <a:xfrm>
              <a:off x="5606826" y="4301486"/>
              <a:ext cx="230165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start on E0.5 – E2.5</a:t>
              </a:r>
            </a:p>
            <a:p>
              <a:r>
                <a:rPr lang="en-US" dirty="0"/>
                <a:t>daily for 5 days</a:t>
              </a:r>
            </a:p>
            <a:p>
              <a:r>
                <a:rPr lang="en-US" dirty="0"/>
                <a:t>rest for 2 days</a:t>
              </a:r>
            </a:p>
            <a:p>
              <a:r>
                <a:rPr lang="en-US" dirty="0"/>
                <a:t>repeat cycle until birth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6D308ED-8B9F-A673-CFE8-F1E86B856CA4}"/>
              </a:ext>
            </a:extLst>
          </p:cNvPr>
          <p:cNvSpPr txBox="1"/>
          <p:nvPr/>
        </p:nvSpPr>
        <p:spPr>
          <a:xfrm>
            <a:off x="1327175" y="468399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5"/>
                </a:solidFill>
              </a:rPr>
              <a:t>conditional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6E27CB-A8CC-E9EC-C31E-42BE2AACF545}"/>
              </a:ext>
            </a:extLst>
          </p:cNvPr>
          <p:cNvSpPr txBox="1"/>
          <p:nvPr/>
        </p:nvSpPr>
        <p:spPr>
          <a:xfrm>
            <a:off x="1386583" y="1945945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5"/>
                </a:solidFill>
              </a:rPr>
              <a:t>activator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D9301A4-365C-ECCE-8BD2-405CEF78759C}"/>
              </a:ext>
            </a:extLst>
          </p:cNvPr>
          <p:cNvGrpSpPr/>
          <p:nvPr/>
        </p:nvGrpSpPr>
        <p:grpSpPr>
          <a:xfrm>
            <a:off x="8002866" y="349177"/>
            <a:ext cx="3600068" cy="6339487"/>
            <a:chOff x="8002866" y="349177"/>
            <a:chExt cx="3600068" cy="633948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9CE2902-392E-5FCF-8232-04E283C1E838}"/>
                </a:ext>
              </a:extLst>
            </p:cNvPr>
            <p:cNvGrpSpPr/>
            <p:nvPr/>
          </p:nvGrpSpPr>
          <p:grpSpPr>
            <a:xfrm>
              <a:off x="8002866" y="349177"/>
              <a:ext cx="3600068" cy="6339487"/>
              <a:chOff x="8002866" y="349177"/>
              <a:chExt cx="3600068" cy="6339487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96960CB0-8C5A-2B24-6017-CC181B8EC94C}"/>
                  </a:ext>
                </a:extLst>
              </p:cNvPr>
              <p:cNvGrpSpPr/>
              <p:nvPr/>
            </p:nvGrpSpPr>
            <p:grpSpPr>
              <a:xfrm>
                <a:off x="8002866" y="349177"/>
                <a:ext cx="3600068" cy="6339487"/>
                <a:chOff x="8002866" y="349177"/>
                <a:chExt cx="3600068" cy="6339487"/>
              </a:xfrm>
            </p:grpSpPr>
            <p:sp>
              <p:nvSpPr>
                <p:cNvPr id="52" name="Right Arrow 51">
                  <a:extLst>
                    <a:ext uri="{FF2B5EF4-FFF2-40B4-BE49-F238E27FC236}">
                      <a16:creationId xmlns:a16="http://schemas.microsoft.com/office/drawing/2014/main" id="{F5C83DA6-D2E6-9F1A-2828-03579A1ED915}"/>
                    </a:ext>
                  </a:extLst>
                </p:cNvPr>
                <p:cNvSpPr/>
                <p:nvPr/>
              </p:nvSpPr>
              <p:spPr>
                <a:xfrm>
                  <a:off x="8002866" y="3080656"/>
                  <a:ext cx="811162" cy="216464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E52B260A-2EEE-3F39-0FAF-407C2C738A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749588" y="3718712"/>
                  <a:ext cx="2647167" cy="1475039"/>
                </a:xfrm>
                <a:prstGeom prst="rect">
                  <a:avLst/>
                </a:prstGeom>
              </p:spPr>
            </p:pic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1AC87632-BC81-9D81-B2D0-3ACDA36325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755627" y="349177"/>
                  <a:ext cx="2559835" cy="1439112"/>
                </a:xfrm>
                <a:prstGeom prst="rect">
                  <a:avLst/>
                </a:prstGeom>
              </p:spPr>
            </p:pic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D5D4F622-F6F9-CE01-92A3-062A745ED0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801310" y="1863871"/>
                  <a:ext cx="2559835" cy="1439112"/>
                </a:xfrm>
                <a:prstGeom prst="rect">
                  <a:avLst/>
                </a:prstGeom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0BC581B7-4B09-9AEB-CB7F-FB0C3F786E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785198" y="5213625"/>
                  <a:ext cx="2647167" cy="1475039"/>
                </a:xfrm>
                <a:prstGeom prst="rect">
                  <a:avLst/>
                </a:prstGeom>
              </p:spPr>
            </p:pic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964C1FC5-C057-D6AF-E17E-24C178E676AF}"/>
                    </a:ext>
                  </a:extLst>
                </p:cNvPr>
                <p:cNvSpPr txBox="1"/>
                <p:nvPr/>
              </p:nvSpPr>
              <p:spPr>
                <a:xfrm>
                  <a:off x="11025532" y="4301486"/>
                  <a:ext cx="577402" cy="11079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600" dirty="0"/>
                    <a:t>?</a:t>
                  </a:r>
                </a:p>
              </p:txBody>
            </p: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EF8F7C7-9EC8-3C04-9216-91CCEE58C10C}"/>
                  </a:ext>
                </a:extLst>
              </p:cNvPr>
              <p:cNvSpPr/>
              <p:nvPr/>
            </p:nvSpPr>
            <p:spPr>
              <a:xfrm>
                <a:off x="9501447" y="1474121"/>
                <a:ext cx="723208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9E71EE5-96DE-84FB-C10E-5E61C7A3458D}"/>
                  </a:ext>
                </a:extLst>
              </p:cNvPr>
              <p:cNvSpPr/>
              <p:nvPr/>
            </p:nvSpPr>
            <p:spPr>
              <a:xfrm>
                <a:off x="9526386" y="3013949"/>
                <a:ext cx="723208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4132343-2C07-E2F9-A25F-1EF2E29765D2}"/>
                  </a:ext>
                </a:extLst>
              </p:cNvPr>
              <p:cNvSpPr/>
              <p:nvPr/>
            </p:nvSpPr>
            <p:spPr>
              <a:xfrm>
                <a:off x="9467805" y="4915333"/>
                <a:ext cx="881539" cy="1718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F13C193-2831-0EC6-3C72-265D91AC0D9F}"/>
                  </a:ext>
                </a:extLst>
              </p:cNvPr>
              <p:cNvSpPr/>
              <p:nvPr/>
            </p:nvSpPr>
            <p:spPr>
              <a:xfrm>
                <a:off x="9467804" y="6390372"/>
                <a:ext cx="881539" cy="1718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3026B75-E580-46FD-73F9-36C6946C9EC0}"/>
                </a:ext>
              </a:extLst>
            </p:cNvPr>
            <p:cNvSpPr txBox="1"/>
            <p:nvPr/>
          </p:nvSpPr>
          <p:spPr>
            <a:xfrm>
              <a:off x="9485615" y="2921616"/>
              <a:ext cx="15428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>
                  <a:solidFill>
                    <a:schemeClr val="accent5">
                      <a:lumMod val="95000"/>
                      <a:lumOff val="5000"/>
                    </a:schemeClr>
                  </a:solidFill>
                </a:rPr>
                <a:t>βA-Akt1</a:t>
              </a:r>
              <a:r>
                <a:rPr lang="en-US" sz="1800" i="1" baseline="30000" dirty="0">
                  <a:solidFill>
                    <a:schemeClr val="accent5">
                      <a:lumMod val="95000"/>
                      <a:lumOff val="5000"/>
                    </a:schemeClr>
                  </a:solidFill>
                </a:rPr>
                <a:t>WT/WT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18C5C23-859C-9FB9-DBEC-53F4C420699D}"/>
                </a:ext>
              </a:extLst>
            </p:cNvPr>
            <p:cNvSpPr txBox="1"/>
            <p:nvPr/>
          </p:nvSpPr>
          <p:spPr>
            <a:xfrm>
              <a:off x="9485615" y="6314928"/>
              <a:ext cx="15428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>
                  <a:solidFill>
                    <a:schemeClr val="accent5">
                      <a:lumMod val="95000"/>
                      <a:lumOff val="5000"/>
                    </a:schemeClr>
                  </a:solidFill>
                </a:rPr>
                <a:t>βA-Akt1</a:t>
              </a:r>
              <a:r>
                <a:rPr lang="en-US" sz="1800" i="1" baseline="30000" dirty="0">
                  <a:solidFill>
                    <a:schemeClr val="accent5">
                      <a:lumMod val="95000"/>
                      <a:lumOff val="5000"/>
                    </a:schemeClr>
                  </a:solidFill>
                </a:rPr>
                <a:t>WT/</a:t>
              </a:r>
              <a:r>
                <a:rPr lang="en-US" sz="1800" i="1" baseline="30000" dirty="0" err="1">
                  <a:solidFill>
                    <a:schemeClr val="accent5">
                      <a:lumMod val="95000"/>
                      <a:lumOff val="5000"/>
                    </a:schemeClr>
                  </a:solidFill>
                </a:rPr>
                <a:t>flx</a:t>
              </a:r>
              <a:endParaRPr lang="en-US" sz="1800" i="1" baseline="30000" dirty="0">
                <a:solidFill>
                  <a:schemeClr val="accent5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01AB493-0117-FBCB-9E8C-78A38FE46A68}"/>
                </a:ext>
              </a:extLst>
            </p:cNvPr>
            <p:cNvSpPr txBox="1"/>
            <p:nvPr/>
          </p:nvSpPr>
          <p:spPr>
            <a:xfrm>
              <a:off x="9426145" y="4777808"/>
              <a:ext cx="15428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>
                  <a:solidFill>
                    <a:schemeClr val="accent5">
                      <a:lumMod val="95000"/>
                      <a:lumOff val="5000"/>
                    </a:schemeClr>
                  </a:solidFill>
                </a:rPr>
                <a:t>βA-Akt1</a:t>
              </a:r>
              <a:r>
                <a:rPr lang="en-US" sz="1800" i="1" baseline="30000" dirty="0">
                  <a:solidFill>
                    <a:schemeClr val="accent5">
                      <a:lumMod val="95000"/>
                      <a:lumOff val="5000"/>
                    </a:schemeClr>
                  </a:solidFill>
                </a:rPr>
                <a:t>WT/</a:t>
              </a:r>
              <a:r>
                <a:rPr lang="en-US" sz="1800" i="1" baseline="30000" dirty="0" err="1">
                  <a:solidFill>
                    <a:schemeClr val="accent5">
                      <a:lumMod val="95000"/>
                      <a:lumOff val="5000"/>
                    </a:schemeClr>
                  </a:solidFill>
                </a:rPr>
                <a:t>flx</a:t>
              </a:r>
              <a:endParaRPr lang="en-US" sz="1800" i="1" baseline="30000" dirty="0">
                <a:solidFill>
                  <a:schemeClr val="accent5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0AA6453-6143-FF37-84BB-CB667FA43A74}"/>
                </a:ext>
              </a:extLst>
            </p:cNvPr>
            <p:cNvSpPr txBox="1"/>
            <p:nvPr/>
          </p:nvSpPr>
          <p:spPr>
            <a:xfrm>
              <a:off x="9438614" y="1368056"/>
              <a:ext cx="15428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>
                  <a:solidFill>
                    <a:schemeClr val="accent5"/>
                  </a:solidFill>
                </a:rPr>
                <a:t>βA-Akt1</a:t>
              </a:r>
              <a:r>
                <a:rPr lang="en-US" sz="1800" i="1" baseline="30000" dirty="0">
                  <a:solidFill>
                    <a:schemeClr val="accent5"/>
                  </a:solidFill>
                </a:rPr>
                <a:t>WT/WT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2813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DC51F0-7503-534B-B294-3E9EAC534040}"/>
              </a:ext>
            </a:extLst>
          </p:cNvPr>
          <p:cNvSpPr txBox="1"/>
          <p:nvPr/>
        </p:nvSpPr>
        <p:spPr>
          <a:xfrm>
            <a:off x="290026" y="176993"/>
            <a:ext cx="2922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Efficacy - results</a:t>
            </a:r>
            <a:endParaRPr lang="en-US" sz="3200" b="1" i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25A11DB-C1C0-11B0-7AF5-724034B636CD}"/>
              </a:ext>
            </a:extLst>
          </p:cNvPr>
          <p:cNvGraphicFramePr>
            <a:graphicFrameLocks/>
          </p:cNvGraphicFramePr>
          <p:nvPr/>
        </p:nvGraphicFramePr>
        <p:xfrm>
          <a:off x="2801816" y="1269441"/>
          <a:ext cx="6790006" cy="4305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9A82910-B38E-D9F8-B73F-3DD614053520}"/>
              </a:ext>
            </a:extLst>
          </p:cNvPr>
          <p:cNvSpPr/>
          <p:nvPr/>
        </p:nvSpPr>
        <p:spPr>
          <a:xfrm>
            <a:off x="7498299" y="1954368"/>
            <a:ext cx="194733" cy="177800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D83B9C-9A1D-5BAA-B149-823F7F785F94}"/>
              </a:ext>
            </a:extLst>
          </p:cNvPr>
          <p:cNvSpPr/>
          <p:nvPr/>
        </p:nvSpPr>
        <p:spPr>
          <a:xfrm>
            <a:off x="8590500" y="1954368"/>
            <a:ext cx="194733" cy="1778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7D547C-DD21-CA93-D02B-42738D4C7553}"/>
              </a:ext>
            </a:extLst>
          </p:cNvPr>
          <p:cNvSpPr txBox="1"/>
          <p:nvPr/>
        </p:nvSpPr>
        <p:spPr>
          <a:xfrm>
            <a:off x="8794936" y="1783785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Dead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2377D0-9ECF-E055-C121-C21D42CB12AF}"/>
              </a:ext>
            </a:extLst>
          </p:cNvPr>
          <p:cNvSpPr txBox="1"/>
          <p:nvPr/>
        </p:nvSpPr>
        <p:spPr>
          <a:xfrm>
            <a:off x="7726669" y="1792098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Alive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62FC4F-E810-C979-9E50-97C501540609}"/>
              </a:ext>
            </a:extLst>
          </p:cNvPr>
          <p:cNvSpPr txBox="1"/>
          <p:nvPr/>
        </p:nvSpPr>
        <p:spPr>
          <a:xfrm rot="16200000">
            <a:off x="1243828" y="3338744"/>
            <a:ext cx="2529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</a:rPr>
              <a:t>Numbers</a:t>
            </a:r>
            <a:r>
              <a:rPr lang="en-US" sz="2400" dirty="0"/>
              <a:t> of pups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7A0E0A-87B0-6AFE-F616-3017C1AED2A8}"/>
              </a:ext>
            </a:extLst>
          </p:cNvPr>
          <p:cNvSpPr txBox="1"/>
          <p:nvPr/>
        </p:nvSpPr>
        <p:spPr>
          <a:xfrm>
            <a:off x="3230668" y="5358201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042A35-F3D4-1BDB-04C4-0F69E1E6B096}"/>
              </a:ext>
            </a:extLst>
          </p:cNvPr>
          <p:cNvSpPr txBox="1"/>
          <p:nvPr/>
        </p:nvSpPr>
        <p:spPr>
          <a:xfrm>
            <a:off x="7939041" y="5358201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6828A8-6D75-38CB-1FE5-E2920C11C5DA}"/>
              </a:ext>
            </a:extLst>
          </p:cNvPr>
          <p:cNvSpPr txBox="1"/>
          <p:nvPr/>
        </p:nvSpPr>
        <p:spPr>
          <a:xfrm>
            <a:off x="5586422" y="5358201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906747-9A36-C7F3-0191-95745A211E68}"/>
              </a:ext>
            </a:extLst>
          </p:cNvPr>
          <p:cNvSpPr txBox="1"/>
          <p:nvPr/>
        </p:nvSpPr>
        <p:spPr>
          <a:xfrm>
            <a:off x="3932492" y="5358201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DFC48C-38C3-8776-5961-011EB105732E}"/>
              </a:ext>
            </a:extLst>
          </p:cNvPr>
          <p:cNvSpPr txBox="1"/>
          <p:nvPr/>
        </p:nvSpPr>
        <p:spPr>
          <a:xfrm>
            <a:off x="6320077" y="5358201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826EC7-DEAB-0111-68E4-9F7B17B35CEC}"/>
              </a:ext>
            </a:extLst>
          </p:cNvPr>
          <p:cNvSpPr txBox="1"/>
          <p:nvPr/>
        </p:nvSpPr>
        <p:spPr>
          <a:xfrm>
            <a:off x="8649332" y="5358201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99AC4E-B70F-289A-4ADE-30BCB86E69FF}"/>
              </a:ext>
            </a:extLst>
          </p:cNvPr>
          <p:cNvSpPr txBox="1"/>
          <p:nvPr/>
        </p:nvSpPr>
        <p:spPr>
          <a:xfrm>
            <a:off x="3274796" y="5838901"/>
            <a:ext cx="148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untreated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8761EC-ADF9-7FED-4C5E-450352A0794E}"/>
              </a:ext>
            </a:extLst>
          </p:cNvPr>
          <p:cNvSpPr txBox="1"/>
          <p:nvPr/>
        </p:nvSpPr>
        <p:spPr>
          <a:xfrm>
            <a:off x="5721131" y="5838901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60 mg/kg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83F7EC-0171-2F87-4AB3-25F0AA7C29C9}"/>
              </a:ext>
            </a:extLst>
          </p:cNvPr>
          <p:cNvSpPr txBox="1"/>
          <p:nvPr/>
        </p:nvSpPr>
        <p:spPr>
          <a:xfrm>
            <a:off x="8116562" y="5838901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90 mg/kg</a:t>
            </a:r>
          </a:p>
        </p:txBody>
      </p:sp>
      <p:sp>
        <p:nvSpPr>
          <p:cNvPr id="20" name="Left Bracket 19">
            <a:extLst>
              <a:ext uri="{FF2B5EF4-FFF2-40B4-BE49-F238E27FC236}">
                <a16:creationId xmlns:a16="http://schemas.microsoft.com/office/drawing/2014/main" id="{82A5C0C0-F74B-931C-5628-AF751B9A7EC1}"/>
              </a:ext>
            </a:extLst>
          </p:cNvPr>
          <p:cNvSpPr/>
          <p:nvPr/>
        </p:nvSpPr>
        <p:spPr>
          <a:xfrm rot="16200000">
            <a:off x="6352713" y="5464210"/>
            <a:ext cx="45720" cy="786640"/>
          </a:xfrm>
          <a:prstGeom prst="leftBracket">
            <a:avLst/>
          </a:prstGeom>
          <a:ln w="38100">
            <a:solidFill>
              <a:schemeClr val="accent5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ket 21">
            <a:extLst>
              <a:ext uri="{FF2B5EF4-FFF2-40B4-BE49-F238E27FC236}">
                <a16:creationId xmlns:a16="http://schemas.microsoft.com/office/drawing/2014/main" id="{19B36719-78E1-43D1-1FFA-05AC37DC045B}"/>
              </a:ext>
            </a:extLst>
          </p:cNvPr>
          <p:cNvSpPr/>
          <p:nvPr/>
        </p:nvSpPr>
        <p:spPr>
          <a:xfrm rot="16200000">
            <a:off x="3942576" y="5464210"/>
            <a:ext cx="45720" cy="786640"/>
          </a:xfrm>
          <a:prstGeom prst="leftBracket">
            <a:avLst/>
          </a:prstGeom>
          <a:ln w="38100">
            <a:solidFill>
              <a:schemeClr val="accent5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ket 22">
            <a:extLst>
              <a:ext uri="{FF2B5EF4-FFF2-40B4-BE49-F238E27FC236}">
                <a16:creationId xmlns:a16="http://schemas.microsoft.com/office/drawing/2014/main" id="{F739606D-A8F1-2131-9D4E-AAB3AC2F1DAB}"/>
              </a:ext>
            </a:extLst>
          </p:cNvPr>
          <p:cNvSpPr/>
          <p:nvPr/>
        </p:nvSpPr>
        <p:spPr>
          <a:xfrm rot="16200000">
            <a:off x="8734541" y="5464210"/>
            <a:ext cx="45720" cy="786640"/>
          </a:xfrm>
          <a:prstGeom prst="leftBracket">
            <a:avLst/>
          </a:prstGeom>
          <a:ln w="38100">
            <a:solidFill>
              <a:schemeClr val="accent5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E5C56F-8CD3-7711-D627-05A4607973D5}"/>
              </a:ext>
            </a:extLst>
          </p:cNvPr>
          <p:cNvSpPr txBox="1"/>
          <p:nvPr/>
        </p:nvSpPr>
        <p:spPr>
          <a:xfrm>
            <a:off x="2277925" y="1040802"/>
            <a:ext cx="9150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Offspring from </a:t>
            </a:r>
            <a:r>
              <a:rPr lang="en-US" sz="2800" i="1" dirty="0">
                <a:solidFill>
                  <a:schemeClr val="accent5"/>
                </a:solidFill>
              </a:rPr>
              <a:t>ACTB-Cre</a:t>
            </a:r>
            <a:r>
              <a:rPr lang="en-US" sz="2800" dirty="0">
                <a:solidFill>
                  <a:schemeClr val="accent5"/>
                </a:solidFill>
              </a:rPr>
              <a:t> and </a:t>
            </a:r>
            <a:r>
              <a:rPr lang="en-US" sz="2800" i="1" dirty="0">
                <a:solidFill>
                  <a:schemeClr val="accent5"/>
                </a:solidFill>
              </a:rPr>
              <a:t>AKT1</a:t>
            </a:r>
            <a:r>
              <a:rPr lang="en-US" sz="2800" i="1" baseline="30000" dirty="0">
                <a:solidFill>
                  <a:schemeClr val="accent5"/>
                </a:solidFill>
              </a:rPr>
              <a:t>WT/</a:t>
            </a:r>
            <a:r>
              <a:rPr lang="en-US" sz="2800" i="1" baseline="30000" dirty="0" err="1">
                <a:solidFill>
                  <a:schemeClr val="accent5"/>
                </a:solidFill>
              </a:rPr>
              <a:t>flx</a:t>
            </a:r>
            <a:r>
              <a:rPr lang="en-US" sz="2800" i="1" baseline="30000" dirty="0">
                <a:solidFill>
                  <a:schemeClr val="accent5"/>
                </a:solidFill>
              </a:rPr>
              <a:t> </a:t>
            </a:r>
            <a:r>
              <a:rPr lang="en-US" sz="2800" dirty="0" err="1">
                <a:solidFill>
                  <a:schemeClr val="accent5"/>
                </a:solidFill>
              </a:rPr>
              <a:t>matings</a:t>
            </a:r>
            <a:r>
              <a:rPr lang="en-US" sz="2800" dirty="0">
                <a:solidFill>
                  <a:schemeClr val="accent5"/>
                </a:solidFill>
              </a:rPr>
              <a:t> at P28 </a:t>
            </a:r>
          </a:p>
        </p:txBody>
      </p:sp>
    </p:spTree>
    <p:extLst>
      <p:ext uri="{BB962C8B-B14F-4D97-AF65-F5344CB8AC3E}">
        <p14:creationId xmlns:p14="http://schemas.microsoft.com/office/powerpoint/2010/main" val="3419647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AC5904-B1CF-C24A-BCFB-FE80C04ABA14}"/>
              </a:ext>
            </a:extLst>
          </p:cNvPr>
          <p:cNvSpPr txBox="1"/>
          <p:nvPr/>
        </p:nvSpPr>
        <p:spPr>
          <a:xfrm>
            <a:off x="290026" y="176993"/>
            <a:ext cx="2922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Efficacy - results</a:t>
            </a:r>
            <a:endParaRPr lang="en-US" sz="3200" b="1" i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74827DE-62DE-19FA-AAD8-71E5AB6B4937}"/>
              </a:ext>
            </a:extLst>
          </p:cNvPr>
          <p:cNvGrpSpPr/>
          <p:nvPr/>
        </p:nvGrpSpPr>
        <p:grpSpPr>
          <a:xfrm>
            <a:off x="1894431" y="1234770"/>
            <a:ext cx="8860338" cy="5268665"/>
            <a:chOff x="611830" y="1644038"/>
            <a:chExt cx="5484169" cy="31160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834B3D5-8E60-62F6-4926-BFC91AC4DE8F}"/>
                </a:ext>
              </a:extLst>
            </p:cNvPr>
            <p:cNvGrpSpPr/>
            <p:nvPr/>
          </p:nvGrpSpPr>
          <p:grpSpPr>
            <a:xfrm>
              <a:off x="611830" y="1644038"/>
              <a:ext cx="5484169" cy="3116005"/>
              <a:chOff x="290026" y="1790314"/>
              <a:chExt cx="5484169" cy="311600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B15EA061-2887-642D-1996-F9A469C229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026" y="1790314"/>
                <a:ext cx="5484169" cy="3116005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E8F4C4E-6FF1-D957-77A3-FEFFB77E62BD}"/>
                  </a:ext>
                </a:extLst>
              </p:cNvPr>
              <p:cNvSpPr/>
              <p:nvPr/>
            </p:nvSpPr>
            <p:spPr>
              <a:xfrm>
                <a:off x="2047351" y="1790314"/>
                <a:ext cx="683485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BEB2F3-0066-7C0E-1CAC-66E312757C45}"/>
                </a:ext>
              </a:extLst>
            </p:cNvPr>
            <p:cNvSpPr txBox="1"/>
            <p:nvPr/>
          </p:nvSpPr>
          <p:spPr>
            <a:xfrm>
              <a:off x="2369155" y="1644038"/>
              <a:ext cx="1710734" cy="309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Survival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38194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FBCF33-897A-3348-8FC7-F36983F99E21}"/>
              </a:ext>
            </a:extLst>
          </p:cNvPr>
          <p:cNvSpPr txBox="1"/>
          <p:nvPr/>
        </p:nvSpPr>
        <p:spPr>
          <a:xfrm>
            <a:off x="290026" y="176993"/>
            <a:ext cx="3370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Primary questions:</a:t>
            </a:r>
            <a:endParaRPr lang="en-US" sz="3200" b="1" i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5068B9-E6CF-B44A-B7F2-590092BAA3D9}"/>
              </a:ext>
            </a:extLst>
          </p:cNvPr>
          <p:cNvSpPr txBox="1"/>
          <p:nvPr/>
        </p:nvSpPr>
        <p:spPr>
          <a:xfrm>
            <a:off x="596766" y="1510608"/>
            <a:ext cx="6338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Does </a:t>
            </a:r>
            <a:r>
              <a:rPr lang="en-US" sz="3200" dirty="0" err="1"/>
              <a:t>miransertib</a:t>
            </a:r>
            <a:r>
              <a:rPr lang="en-US" sz="3200" dirty="0"/>
              <a:t> cross the placenta?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3DB4C-707B-024C-AE1B-797DA7EACF1E}"/>
              </a:ext>
            </a:extLst>
          </p:cNvPr>
          <p:cNvSpPr txBox="1"/>
          <p:nvPr/>
        </p:nvSpPr>
        <p:spPr>
          <a:xfrm>
            <a:off x="596766" y="3429000"/>
            <a:ext cx="103861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Does </a:t>
            </a:r>
            <a:r>
              <a:rPr lang="en-US" sz="3200" dirty="0" err="1"/>
              <a:t>miransertib</a:t>
            </a:r>
            <a:r>
              <a:rPr lang="en-US" sz="3200" dirty="0"/>
              <a:t> increase survival time of the embryos?</a:t>
            </a:r>
          </a:p>
          <a:p>
            <a:r>
              <a:rPr lang="en-US" sz="3200" dirty="0"/>
              <a:t>	i.e. Are there any </a:t>
            </a:r>
            <a:r>
              <a:rPr lang="el-GR" sz="3200" b="0" i="1" u="none" strike="noStrike" dirty="0">
                <a:effectLst/>
              </a:rPr>
              <a:t>β</a:t>
            </a:r>
            <a:r>
              <a:rPr lang="en-US" sz="3200" b="0" i="1" u="none" strike="noStrike" dirty="0">
                <a:effectLst/>
              </a:rPr>
              <a:t>A-Akt1</a:t>
            </a:r>
            <a:r>
              <a:rPr lang="en-US" sz="3200" b="0" i="1" u="none" strike="noStrike" baseline="30000" dirty="0">
                <a:effectLst/>
              </a:rPr>
              <a:t>WT/</a:t>
            </a:r>
            <a:r>
              <a:rPr lang="en-US" sz="3200" b="0" i="1" u="none" strike="noStrike" baseline="30000" dirty="0" err="1">
                <a:effectLst/>
              </a:rPr>
              <a:t>flx</a:t>
            </a:r>
            <a:r>
              <a:rPr lang="en-US" sz="3200" i="1" baseline="30000" dirty="0"/>
              <a:t> </a:t>
            </a:r>
            <a:r>
              <a:rPr lang="en-US" sz="3200" dirty="0"/>
              <a:t>pups?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23E7DA-8145-7837-B7C9-97502DDC455E}"/>
              </a:ext>
            </a:extLst>
          </p:cNvPr>
          <p:cNvSpPr txBox="1"/>
          <p:nvPr/>
        </p:nvSpPr>
        <p:spPr>
          <a:xfrm>
            <a:off x="7772399" y="1510608"/>
            <a:ext cx="1007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6D23B3-331E-A059-9BA4-F7B0DEEFFFED}"/>
              </a:ext>
            </a:extLst>
          </p:cNvPr>
          <p:cNvSpPr txBox="1"/>
          <p:nvPr/>
        </p:nvSpPr>
        <p:spPr>
          <a:xfrm>
            <a:off x="8675913" y="3967609"/>
            <a:ext cx="1007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216542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FBCF33-897A-3348-8FC7-F36983F99E21}"/>
              </a:ext>
            </a:extLst>
          </p:cNvPr>
          <p:cNvSpPr txBox="1"/>
          <p:nvPr/>
        </p:nvSpPr>
        <p:spPr>
          <a:xfrm>
            <a:off x="290026" y="176993"/>
            <a:ext cx="4532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What does this mean?</a:t>
            </a:r>
            <a:endParaRPr lang="en-US" sz="3200" b="1" i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93D0DC-36E3-9757-BBCF-02015ED003FC}"/>
              </a:ext>
            </a:extLst>
          </p:cNvPr>
          <p:cNvSpPr txBox="1"/>
          <p:nvPr/>
        </p:nvSpPr>
        <p:spPr>
          <a:xfrm>
            <a:off x="723900" y="1673338"/>
            <a:ext cx="10444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Additional evidence that </a:t>
            </a:r>
            <a:r>
              <a:rPr lang="en-US" sz="3200" dirty="0" err="1"/>
              <a:t>miransertib</a:t>
            </a:r>
            <a:r>
              <a:rPr lang="en-US" sz="3200" dirty="0"/>
              <a:t> may be beneficial in treating the overgrowth from Proteus syndrome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C5CD4A-D0D8-4870-F1B4-ABAAF39DEC3A}"/>
              </a:ext>
            </a:extLst>
          </p:cNvPr>
          <p:cNvSpPr txBox="1"/>
          <p:nvPr/>
        </p:nvSpPr>
        <p:spPr>
          <a:xfrm>
            <a:off x="723900" y="3583421"/>
            <a:ext cx="10444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Shows that the ubiquitous model can be used to test drugs that cross the placenta</a:t>
            </a:r>
          </a:p>
        </p:txBody>
      </p:sp>
    </p:spTree>
    <p:extLst>
      <p:ext uri="{BB962C8B-B14F-4D97-AF65-F5344CB8AC3E}">
        <p14:creationId xmlns:p14="http://schemas.microsoft.com/office/powerpoint/2010/main" val="259767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03" y="259503"/>
            <a:ext cx="11088105" cy="641939"/>
          </a:xfrm>
        </p:spPr>
        <p:txBody>
          <a:bodyPr>
            <a:normAutofit/>
          </a:bodyPr>
          <a:lstStyle/>
          <a:p>
            <a:r>
              <a:rPr lang="en-US" sz="3200" i="1" dirty="0"/>
              <a:t>Acknowledgments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4653F5-79CB-324C-BE85-2B4202FFBE13}"/>
              </a:ext>
            </a:extLst>
          </p:cNvPr>
          <p:cNvSpPr txBox="1"/>
          <p:nvPr/>
        </p:nvSpPr>
        <p:spPr>
          <a:xfrm>
            <a:off x="668729" y="1029948"/>
            <a:ext cx="3877985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Biesecker</a:t>
            </a:r>
            <a:r>
              <a:rPr lang="en-US" sz="2000" dirty="0"/>
              <a:t> lab</a:t>
            </a:r>
          </a:p>
          <a:p>
            <a:r>
              <a:rPr lang="en-US" sz="2000" dirty="0"/>
              <a:t>    Les </a:t>
            </a:r>
            <a:r>
              <a:rPr lang="en-US" sz="2000" dirty="0" err="1"/>
              <a:t>Biesecker</a:t>
            </a:r>
            <a:endParaRPr lang="en-US" sz="2000" dirty="0"/>
          </a:p>
          <a:p>
            <a:r>
              <a:rPr lang="en-US" sz="2000" dirty="0"/>
              <a:t>    Megan </a:t>
            </a:r>
            <a:r>
              <a:rPr lang="en-US" sz="2000" dirty="0" err="1"/>
              <a:t>Detels</a:t>
            </a:r>
            <a:endParaRPr lang="en-US" sz="2000" dirty="0"/>
          </a:p>
          <a:p>
            <a:r>
              <a:rPr lang="en-US" sz="2000" dirty="0"/>
              <a:t>    Zara </a:t>
            </a:r>
            <a:r>
              <a:rPr lang="en-US" sz="2000" dirty="0" err="1"/>
              <a:t>Wermers</a:t>
            </a:r>
            <a:endParaRPr lang="en-US" sz="2000" dirty="0"/>
          </a:p>
          <a:p>
            <a:r>
              <a:rPr lang="en-US" sz="2000" dirty="0"/>
              <a:t>    Nate </a:t>
            </a:r>
            <a:r>
              <a:rPr lang="en-US" sz="2000" dirty="0" err="1"/>
              <a:t>Laughner</a:t>
            </a:r>
            <a:endParaRPr lang="en-US" sz="2000" dirty="0"/>
          </a:p>
          <a:p>
            <a:r>
              <a:rPr lang="en-US" sz="2000" dirty="0"/>
              <a:t>    Jasmine </a:t>
            </a:r>
            <a:r>
              <a:rPr lang="en-US" sz="2000" dirty="0" err="1"/>
              <a:t>Shwetar</a:t>
            </a:r>
            <a:endParaRPr lang="en-US" sz="2000" dirty="0"/>
          </a:p>
          <a:p>
            <a:r>
              <a:rPr lang="en-US" sz="2000" dirty="0"/>
              <a:t>    Hannah </a:t>
            </a:r>
            <a:r>
              <a:rPr lang="en-US" sz="2000" dirty="0" err="1"/>
              <a:t>Kondolf</a:t>
            </a:r>
            <a:endParaRPr lang="en-US" sz="2000" dirty="0"/>
          </a:p>
          <a:p>
            <a:r>
              <a:rPr lang="en-US" sz="2000" dirty="0"/>
              <a:t>    Miranda </a:t>
            </a:r>
            <a:r>
              <a:rPr lang="en-US" sz="2000" dirty="0" err="1"/>
              <a:t>Yourick</a:t>
            </a:r>
            <a:endParaRPr lang="en-US" sz="2000" dirty="0"/>
          </a:p>
          <a:p>
            <a:r>
              <a:rPr lang="en-US" sz="2000" dirty="0"/>
              <a:t>    Julie Sapp</a:t>
            </a:r>
          </a:p>
          <a:p>
            <a:r>
              <a:rPr lang="en-US" sz="2000" dirty="0"/>
              <a:t>    Chris Ours</a:t>
            </a:r>
          </a:p>
          <a:p>
            <a:r>
              <a:rPr lang="en-US" sz="2000" dirty="0"/>
              <a:t>    Kim Keppler-</a:t>
            </a:r>
            <a:r>
              <a:rPr lang="en-US" sz="2000" dirty="0" err="1"/>
              <a:t>Noreuil</a:t>
            </a:r>
            <a:r>
              <a:rPr lang="en-US" sz="2000" dirty="0"/>
              <a:t>	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5A9D8D-D415-6C46-AC5C-34832892C799}"/>
              </a:ext>
            </a:extLst>
          </p:cNvPr>
          <p:cNvSpPr txBox="1"/>
          <p:nvPr/>
        </p:nvSpPr>
        <p:spPr>
          <a:xfrm>
            <a:off x="8257282" y="1029948"/>
            <a:ext cx="286328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NHGRI animal program</a:t>
            </a:r>
          </a:p>
          <a:p>
            <a:r>
              <a:rPr lang="en-US" sz="2000" dirty="0"/>
              <a:t>    Lisa Garrett</a:t>
            </a:r>
          </a:p>
          <a:p>
            <a:r>
              <a:rPr lang="en-US" sz="2000" dirty="0"/>
              <a:t>    Gene Elliott</a:t>
            </a:r>
          </a:p>
          <a:p>
            <a:r>
              <a:rPr lang="en-US" sz="2000" dirty="0"/>
              <a:t>    Cecilia Rivas</a:t>
            </a:r>
          </a:p>
          <a:p>
            <a:r>
              <a:rPr lang="en-US" sz="2000" dirty="0"/>
              <a:t>    </a:t>
            </a:r>
            <a:r>
              <a:rPr lang="en-US" sz="2000" dirty="0" err="1"/>
              <a:t>Tannia</a:t>
            </a:r>
            <a:r>
              <a:rPr lang="en-US" sz="2000" dirty="0"/>
              <a:t> Clark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151A60-A57C-5E45-B271-F95CF9CC1232}"/>
              </a:ext>
            </a:extLst>
          </p:cNvPr>
          <p:cNvSpPr txBox="1"/>
          <p:nvPr/>
        </p:nvSpPr>
        <p:spPr>
          <a:xfrm>
            <a:off x="8257282" y="2976408"/>
            <a:ext cx="2948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NHGRI microscopy core</a:t>
            </a:r>
          </a:p>
          <a:p>
            <a:r>
              <a:rPr lang="en-US" sz="2000" dirty="0"/>
              <a:t>    Stephen </a:t>
            </a:r>
            <a:r>
              <a:rPr lang="en-US" sz="2000" dirty="0" err="1"/>
              <a:t>Wincovitch</a:t>
            </a:r>
            <a:endParaRPr lang="en-US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2BD38E-89AC-2F4B-97A6-DDD4B8CFFED7}"/>
              </a:ext>
            </a:extLst>
          </p:cNvPr>
          <p:cNvSpPr txBox="1"/>
          <p:nvPr/>
        </p:nvSpPr>
        <p:spPr>
          <a:xfrm>
            <a:off x="4525220" y="1029948"/>
            <a:ext cx="27613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NHLBI</a:t>
            </a:r>
          </a:p>
          <a:p>
            <a:r>
              <a:rPr lang="en-US" sz="2000" dirty="0"/>
              <a:t>    Yosuke </a:t>
            </a:r>
            <a:r>
              <a:rPr lang="en-US" sz="2000" dirty="0" err="1"/>
              <a:t>Mukouyama</a:t>
            </a:r>
            <a:endParaRPr lang="en-US" sz="2000" dirty="0"/>
          </a:p>
          <a:p>
            <a:r>
              <a:rPr lang="en-US" sz="2000" dirty="0"/>
              <a:t>    </a:t>
            </a:r>
            <a:r>
              <a:rPr lang="en-US" sz="2000" dirty="0" err="1"/>
              <a:t>Wenling</a:t>
            </a:r>
            <a:r>
              <a:rPr lang="en-US" sz="2000" dirty="0"/>
              <a:t> Li	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8CD0C8-46AF-3340-BC63-13B8D11A5624}"/>
              </a:ext>
            </a:extLst>
          </p:cNvPr>
          <p:cNvSpPr txBox="1"/>
          <p:nvPr/>
        </p:nvSpPr>
        <p:spPr>
          <a:xfrm>
            <a:off x="4521562" y="2468577"/>
            <a:ext cx="31488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NIH Veterinary Resources</a:t>
            </a:r>
          </a:p>
          <a:p>
            <a:r>
              <a:rPr lang="en-US" sz="2000" dirty="0"/>
              <a:t>    Lauren </a:t>
            </a:r>
            <a:r>
              <a:rPr lang="en-US" sz="2000" dirty="0" err="1"/>
              <a:t>Brinster</a:t>
            </a:r>
            <a:endParaRPr lang="en-US" sz="2000" dirty="0"/>
          </a:p>
          <a:p>
            <a:r>
              <a:rPr lang="en-US" sz="2000" dirty="0"/>
              <a:t>    	</a:t>
            </a:r>
          </a:p>
        </p:txBody>
      </p:sp>
      <p:pic>
        <p:nvPicPr>
          <p:cNvPr id="9" name="Picture 8" descr="Image 6 cropped smaller.tif">
            <a:extLst>
              <a:ext uri="{FF2B5EF4-FFF2-40B4-BE49-F238E27FC236}">
                <a16:creationId xmlns:a16="http://schemas.microsoft.com/office/drawing/2014/main" id="{F7F49930-C431-F841-98F4-254CD3886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805" y="3484240"/>
            <a:ext cx="2589812" cy="30394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B287B9-4763-2215-A4DF-95230F7A8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836" y="4695485"/>
            <a:ext cx="2223950" cy="113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74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0C746F-BCF3-FB4D-B707-7E9D8FF2B8D0}"/>
              </a:ext>
            </a:extLst>
          </p:cNvPr>
          <p:cNvSpPr txBox="1"/>
          <p:nvPr/>
        </p:nvSpPr>
        <p:spPr>
          <a:xfrm>
            <a:off x="493226" y="240147"/>
            <a:ext cx="5863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Random expression methodology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0654AAC-C6CB-8E4B-8667-9ACEE3B1841E}"/>
              </a:ext>
            </a:extLst>
          </p:cNvPr>
          <p:cNvGrpSpPr/>
          <p:nvPr/>
        </p:nvGrpSpPr>
        <p:grpSpPr>
          <a:xfrm>
            <a:off x="7026852" y="916065"/>
            <a:ext cx="4266292" cy="5677478"/>
            <a:chOff x="8084992" y="1081561"/>
            <a:chExt cx="2971800" cy="445263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505EA48-AE83-584C-83CB-B2700372B224}"/>
                </a:ext>
              </a:extLst>
            </p:cNvPr>
            <p:cNvGrpSpPr/>
            <p:nvPr/>
          </p:nvGrpSpPr>
          <p:grpSpPr>
            <a:xfrm>
              <a:off x="8084992" y="1127291"/>
              <a:ext cx="2971800" cy="4406900"/>
              <a:chOff x="7766210" y="934501"/>
              <a:chExt cx="2971800" cy="440690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FA2627E3-71F6-3143-BDFA-68B3AE41D6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66210" y="972601"/>
                <a:ext cx="2971800" cy="4368800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A7BBAAD-A2FB-AB49-98F1-C26A0118F7FA}"/>
                  </a:ext>
                </a:extLst>
              </p:cNvPr>
              <p:cNvSpPr/>
              <p:nvPr/>
            </p:nvSpPr>
            <p:spPr>
              <a:xfrm>
                <a:off x="8003972" y="934501"/>
                <a:ext cx="748692" cy="2520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C2B8661-3387-9340-B1FF-49E0DC0AE8FB}"/>
                </a:ext>
              </a:extLst>
            </p:cNvPr>
            <p:cNvSpPr txBox="1"/>
            <p:nvPr/>
          </p:nvSpPr>
          <p:spPr>
            <a:xfrm>
              <a:off x="9042766" y="1081561"/>
              <a:ext cx="994100" cy="410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Chimera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F641DC3-8920-CF95-4002-E80F34686C06}"/>
              </a:ext>
            </a:extLst>
          </p:cNvPr>
          <p:cNvGrpSpPr/>
          <p:nvPr/>
        </p:nvGrpSpPr>
        <p:grpSpPr>
          <a:xfrm>
            <a:off x="628074" y="916065"/>
            <a:ext cx="5467926" cy="5792930"/>
            <a:chOff x="628074" y="916065"/>
            <a:chExt cx="5467926" cy="579293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512C6C5-98C5-2E46-ADE2-AB6F5DCAB893}"/>
                </a:ext>
              </a:extLst>
            </p:cNvPr>
            <p:cNvGrpSpPr/>
            <p:nvPr/>
          </p:nvGrpSpPr>
          <p:grpSpPr>
            <a:xfrm>
              <a:off x="628074" y="916065"/>
              <a:ext cx="5467926" cy="5792930"/>
              <a:chOff x="7756066" y="939495"/>
              <a:chExt cx="3784600" cy="452731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DEFCBC0-120E-0E4B-A9FF-FF1FDF47A771}"/>
                  </a:ext>
                </a:extLst>
              </p:cNvPr>
              <p:cNvGrpSpPr/>
              <p:nvPr/>
            </p:nvGrpSpPr>
            <p:grpSpPr>
              <a:xfrm>
                <a:off x="7756066" y="1059908"/>
                <a:ext cx="3784600" cy="4406900"/>
                <a:chOff x="1541647" y="1062264"/>
                <a:chExt cx="3784600" cy="4406900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FFF41E0-A0FF-974B-B8B0-FA2A66CD86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541647" y="1062264"/>
                  <a:ext cx="3784600" cy="4406900"/>
                </a:xfrm>
                <a:prstGeom prst="rect">
                  <a:avLst/>
                </a:prstGeom>
              </p:spPr>
            </p:pic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4B9EF2E-1C94-6643-A53E-08EC7F49570D}"/>
                    </a:ext>
                  </a:extLst>
                </p:cNvPr>
                <p:cNvSpPr/>
                <p:nvPr/>
              </p:nvSpPr>
              <p:spPr>
                <a:xfrm>
                  <a:off x="1840675" y="1194482"/>
                  <a:ext cx="1380491" cy="2395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67EB304-4F15-B54F-A569-8FC5CE3C222E}"/>
                  </a:ext>
                </a:extLst>
              </p:cNvPr>
              <p:cNvSpPr txBox="1"/>
              <p:nvPr/>
            </p:nvSpPr>
            <p:spPr>
              <a:xfrm>
                <a:off x="9182534" y="939495"/>
                <a:ext cx="865641" cy="4089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Mosaic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B4232E-4989-FCC1-E1DF-39B99410C088}"/>
                </a:ext>
              </a:extLst>
            </p:cNvPr>
            <p:cNvSpPr txBox="1"/>
            <p:nvPr/>
          </p:nvSpPr>
          <p:spPr>
            <a:xfrm>
              <a:off x="4016188" y="2111186"/>
              <a:ext cx="11624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5"/>
                  </a:solidFill>
                </a:rPr>
                <a:t>conditional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E8E190-33EE-5D9D-17D1-77A24EC40DA1}"/>
                </a:ext>
              </a:extLst>
            </p:cNvPr>
            <p:cNvSpPr txBox="1"/>
            <p:nvPr/>
          </p:nvSpPr>
          <p:spPr>
            <a:xfrm>
              <a:off x="1882588" y="2187388"/>
              <a:ext cx="9605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5"/>
                  </a:solidFill>
                </a:rPr>
                <a:t>activator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C5345D-8F8A-9F52-60E5-3B5E7F3151C1}"/>
              </a:ext>
            </a:extLst>
          </p:cNvPr>
          <p:cNvGrpSpPr/>
          <p:nvPr/>
        </p:nvGrpSpPr>
        <p:grpSpPr>
          <a:xfrm>
            <a:off x="780585" y="1439285"/>
            <a:ext cx="2877015" cy="1653320"/>
            <a:chOff x="780585" y="1439285"/>
            <a:chExt cx="2877015" cy="16533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572E08F-ABA7-0507-560C-BCD5B9350562}"/>
                </a:ext>
              </a:extLst>
            </p:cNvPr>
            <p:cNvSpPr/>
            <p:nvPr/>
          </p:nvSpPr>
          <p:spPr>
            <a:xfrm>
              <a:off x="1060105" y="1439285"/>
              <a:ext cx="2597495" cy="1010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3A0E61-1491-C1EF-BFAA-42A55A8F142A}"/>
                </a:ext>
              </a:extLst>
            </p:cNvPr>
            <p:cNvSpPr/>
            <p:nvPr/>
          </p:nvSpPr>
          <p:spPr>
            <a:xfrm>
              <a:off x="780585" y="2111186"/>
              <a:ext cx="2512742" cy="9814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67ED326-AB34-AA1F-C16A-5AACF8147DCE}"/>
              </a:ext>
            </a:extLst>
          </p:cNvPr>
          <p:cNvSpPr/>
          <p:nvPr/>
        </p:nvSpPr>
        <p:spPr>
          <a:xfrm>
            <a:off x="4668644" y="2810107"/>
            <a:ext cx="1055649" cy="854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078FE5-9BB3-A08A-3E6E-84449458E064}"/>
              </a:ext>
            </a:extLst>
          </p:cNvPr>
          <p:cNvSpPr/>
          <p:nvPr/>
        </p:nvSpPr>
        <p:spPr>
          <a:xfrm>
            <a:off x="1323278" y="3330498"/>
            <a:ext cx="3345366" cy="3287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A9891A-7FD9-F0D1-6861-1597C056E019}"/>
              </a:ext>
            </a:extLst>
          </p:cNvPr>
          <p:cNvSpPr/>
          <p:nvPr/>
        </p:nvSpPr>
        <p:spPr>
          <a:xfrm>
            <a:off x="6846849" y="916065"/>
            <a:ext cx="4549697" cy="2176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5F69CE-99E7-74FE-AC64-D0D39AFAD772}"/>
              </a:ext>
            </a:extLst>
          </p:cNvPr>
          <p:cNvSpPr/>
          <p:nvPr/>
        </p:nvSpPr>
        <p:spPr>
          <a:xfrm>
            <a:off x="6918483" y="3150915"/>
            <a:ext cx="3645439" cy="3442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8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9FB69D-9E19-4FB8-BEAE-20F88589C44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5C1CA3-2348-3748-A7D6-6F5269DE3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0" y="350520"/>
            <a:ext cx="11088105" cy="641939"/>
          </a:xfrm>
        </p:spPr>
        <p:txBody>
          <a:bodyPr>
            <a:normAutofit/>
          </a:bodyPr>
          <a:lstStyle/>
          <a:p>
            <a:r>
              <a:rPr lang="en-US" sz="3200" i="1" dirty="0"/>
              <a:t>Mouse variant levels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BF531E-1269-7442-B731-98F8BAAE4A3B}"/>
              </a:ext>
            </a:extLst>
          </p:cNvPr>
          <p:cNvGrpSpPr/>
          <p:nvPr/>
        </p:nvGrpSpPr>
        <p:grpSpPr>
          <a:xfrm>
            <a:off x="0" y="1669864"/>
            <a:ext cx="5949387" cy="4071178"/>
            <a:chOff x="11138979" y="13804894"/>
            <a:chExt cx="5555697" cy="367665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D893221-844D-DB4C-A430-616E261CBB2F}"/>
                </a:ext>
              </a:extLst>
            </p:cNvPr>
            <p:cNvGrpSpPr/>
            <p:nvPr/>
          </p:nvGrpSpPr>
          <p:grpSpPr>
            <a:xfrm>
              <a:off x="11451255" y="13804894"/>
              <a:ext cx="5243421" cy="3662271"/>
              <a:chOff x="11451255" y="13804894"/>
              <a:chExt cx="5243421" cy="366227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A322782-81A1-D242-9AE4-837B66485026}"/>
                  </a:ext>
                </a:extLst>
              </p:cNvPr>
              <p:cNvGrpSpPr/>
              <p:nvPr/>
            </p:nvGrpSpPr>
            <p:grpSpPr>
              <a:xfrm>
                <a:off x="11451255" y="13804894"/>
                <a:ext cx="5243421" cy="3638967"/>
                <a:chOff x="11451255" y="13804894"/>
                <a:chExt cx="5243421" cy="3638967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D08A2BE8-801C-0249-B6A6-E7D32734EDF2}"/>
                    </a:ext>
                  </a:extLst>
                </p:cNvPr>
                <p:cNvGrpSpPr/>
                <p:nvPr/>
              </p:nvGrpSpPr>
              <p:grpSpPr>
                <a:xfrm>
                  <a:off x="11451255" y="13804894"/>
                  <a:ext cx="5243421" cy="3638967"/>
                  <a:chOff x="11451255" y="13804894"/>
                  <a:chExt cx="5243421" cy="3638967"/>
                </a:xfrm>
              </p:grpSpPr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8227CDE3-D336-1942-A5AD-95B3E8EBC2F3}"/>
                      </a:ext>
                    </a:extLst>
                  </p:cNvPr>
                  <p:cNvGrpSpPr/>
                  <p:nvPr/>
                </p:nvGrpSpPr>
                <p:grpSpPr>
                  <a:xfrm>
                    <a:off x="11451255" y="13804894"/>
                    <a:ext cx="5243421" cy="3638967"/>
                    <a:chOff x="11451255" y="13804894"/>
                    <a:chExt cx="5243421" cy="3638967"/>
                  </a:xfrm>
                </p:grpSpPr>
                <p:grpSp>
                  <p:nvGrpSpPr>
                    <p:cNvPr id="17" name="Group 16">
                      <a:extLst>
                        <a:ext uri="{FF2B5EF4-FFF2-40B4-BE49-F238E27FC236}">
                          <a16:creationId xmlns:a16="http://schemas.microsoft.com/office/drawing/2014/main" id="{8A8E4A82-8498-674A-AB02-4E749DC072D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451255" y="13804894"/>
                      <a:ext cx="5243421" cy="3638967"/>
                      <a:chOff x="11061496" y="13737294"/>
                      <a:chExt cx="5243421" cy="3638967"/>
                    </a:xfrm>
                  </p:grpSpPr>
                  <p:pic>
                    <p:nvPicPr>
                      <p:cNvPr id="19" name="Picture 18">
                        <a:extLst>
                          <a:ext uri="{FF2B5EF4-FFF2-40B4-BE49-F238E27FC236}">
                            <a16:creationId xmlns:a16="http://schemas.microsoft.com/office/drawing/2014/main" id="{B29E991A-933D-944A-82BA-95F8AD8C8B0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168731" y="13812608"/>
                        <a:ext cx="5136186" cy="3563653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20" name="Rectangle 19">
                        <a:extLst>
                          <a:ext uri="{FF2B5EF4-FFF2-40B4-BE49-F238E27FC236}">
                            <a16:creationId xmlns:a16="http://schemas.microsoft.com/office/drawing/2014/main" id="{CF5C5790-0EA6-FD46-9B8C-B53E43CD3D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61496" y="13737294"/>
                        <a:ext cx="355485" cy="28102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3FC9F68E-0067-614B-8CE3-3379218B82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88061" y="13812236"/>
                      <a:ext cx="540835" cy="21872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C1FE7212-7E5C-8546-B22C-CC2B98565815}"/>
                      </a:ext>
                    </a:extLst>
                  </p:cNvPr>
                  <p:cNvSpPr/>
                  <p:nvPr/>
                </p:nvSpPr>
                <p:spPr>
                  <a:xfrm>
                    <a:off x="11489574" y="14802592"/>
                    <a:ext cx="241693" cy="11124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2C631EB4-D49A-B346-8E2A-D72729310160}"/>
                    </a:ext>
                  </a:extLst>
                </p:cNvPr>
                <p:cNvSpPr/>
                <p:nvPr/>
              </p:nvSpPr>
              <p:spPr>
                <a:xfrm>
                  <a:off x="11727368" y="17012876"/>
                  <a:ext cx="265239" cy="1229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116F6BE-0A6F-2B48-B01A-07A0044788E4}"/>
                  </a:ext>
                </a:extLst>
              </p:cNvPr>
              <p:cNvSpPr/>
              <p:nvPr/>
            </p:nvSpPr>
            <p:spPr>
              <a:xfrm>
                <a:off x="11585591" y="17295981"/>
                <a:ext cx="434516" cy="1711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76EEE87-BC8E-C34C-8ADA-AEA00FAB116D}"/>
                </a:ext>
              </a:extLst>
            </p:cNvPr>
            <p:cNvSpPr txBox="1"/>
            <p:nvPr/>
          </p:nvSpPr>
          <p:spPr>
            <a:xfrm>
              <a:off x="11390097" y="16910083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Mice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355171-3B99-7A4C-9F51-A876B57EFE59}"/>
                </a:ext>
              </a:extLst>
            </p:cNvPr>
            <p:cNvSpPr txBox="1"/>
            <p:nvPr/>
          </p:nvSpPr>
          <p:spPr>
            <a:xfrm>
              <a:off x="11138979" y="17204553"/>
              <a:ext cx="8841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Tamoxifen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6499D8-691B-374A-A49D-C455F9C38667}"/>
                </a:ext>
              </a:extLst>
            </p:cNvPr>
            <p:cNvSpPr txBox="1"/>
            <p:nvPr/>
          </p:nvSpPr>
          <p:spPr>
            <a:xfrm rot="16200000">
              <a:off x="10398090" y="15073942"/>
              <a:ext cx="2461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Variant allele fraction (%)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F46FAA-9084-634F-A77F-4D2538BB68EF}"/>
              </a:ext>
            </a:extLst>
          </p:cNvPr>
          <p:cNvGrpSpPr/>
          <p:nvPr/>
        </p:nvGrpSpPr>
        <p:grpSpPr>
          <a:xfrm>
            <a:off x="6009851" y="1678331"/>
            <a:ext cx="5726877" cy="3697162"/>
            <a:chOff x="17861960" y="13857396"/>
            <a:chExt cx="5464518" cy="338926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43BDCFA-1999-6F49-B7D0-CF889B4721BB}"/>
                </a:ext>
              </a:extLst>
            </p:cNvPr>
            <p:cNvGrpSpPr/>
            <p:nvPr/>
          </p:nvGrpSpPr>
          <p:grpSpPr>
            <a:xfrm>
              <a:off x="17861960" y="13857396"/>
              <a:ext cx="5464518" cy="3389263"/>
              <a:chOff x="17861960" y="13857396"/>
              <a:chExt cx="5464518" cy="338926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B0421DA-EFCB-5B4C-B3E9-C91C433382C9}"/>
                  </a:ext>
                </a:extLst>
              </p:cNvPr>
              <p:cNvGrpSpPr/>
              <p:nvPr/>
            </p:nvGrpSpPr>
            <p:grpSpPr>
              <a:xfrm>
                <a:off x="17861960" y="13857396"/>
                <a:ext cx="5464518" cy="3389263"/>
                <a:chOff x="17861960" y="13857396"/>
                <a:chExt cx="5464518" cy="3389263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5386E9C0-65F1-F84A-925E-2AC125AFE489}"/>
                    </a:ext>
                  </a:extLst>
                </p:cNvPr>
                <p:cNvGrpSpPr/>
                <p:nvPr/>
              </p:nvGrpSpPr>
              <p:grpSpPr>
                <a:xfrm>
                  <a:off x="17861960" y="13857396"/>
                  <a:ext cx="5464518" cy="3389263"/>
                  <a:chOff x="17819487" y="13881577"/>
                  <a:chExt cx="5464518" cy="3526566"/>
                </a:xfrm>
              </p:grpSpPr>
              <p:pic>
                <p:nvPicPr>
                  <p:cNvPr id="31" name="Picture 30">
                    <a:extLst>
                      <a:ext uri="{FF2B5EF4-FFF2-40B4-BE49-F238E27FC236}">
                        <a16:creationId xmlns:a16="http://schemas.microsoft.com/office/drawing/2014/main" id="{703BFCF4-2B90-8C4F-8214-E5278E7B32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7975405" y="13911265"/>
                    <a:ext cx="5308600" cy="3496878"/>
                  </a:xfrm>
                  <a:prstGeom prst="rect">
                    <a:avLst/>
                  </a:prstGeom>
                </p:spPr>
              </p:pic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A39B6653-D7B3-7349-8680-8B9648ED10F6}"/>
                      </a:ext>
                    </a:extLst>
                  </p:cNvPr>
                  <p:cNvSpPr/>
                  <p:nvPr/>
                </p:nvSpPr>
                <p:spPr>
                  <a:xfrm>
                    <a:off x="17819487" y="13881577"/>
                    <a:ext cx="328329" cy="2110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256337D2-5B2A-0642-AFE5-C182411114E0}"/>
                    </a:ext>
                  </a:extLst>
                </p:cNvPr>
                <p:cNvSpPr/>
                <p:nvPr/>
              </p:nvSpPr>
              <p:spPr>
                <a:xfrm>
                  <a:off x="18584697" y="13875480"/>
                  <a:ext cx="688821" cy="2928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2A14A1F-008D-3441-93DC-7BC214967A30}"/>
                  </a:ext>
                </a:extLst>
              </p:cNvPr>
              <p:cNvSpPr/>
              <p:nvPr/>
            </p:nvSpPr>
            <p:spPr>
              <a:xfrm>
                <a:off x="17943208" y="14694079"/>
                <a:ext cx="229392" cy="13176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CA0D46D-60DC-1D4E-877F-0D282C1E1ECB}"/>
                </a:ext>
              </a:extLst>
            </p:cNvPr>
            <p:cNvSpPr/>
            <p:nvPr/>
          </p:nvSpPr>
          <p:spPr>
            <a:xfrm>
              <a:off x="18172600" y="17017337"/>
              <a:ext cx="285082" cy="162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1153F59-893E-464B-80E0-E94801D95860}"/>
              </a:ext>
            </a:extLst>
          </p:cNvPr>
          <p:cNvSpPr txBox="1"/>
          <p:nvPr/>
        </p:nvSpPr>
        <p:spPr>
          <a:xfrm>
            <a:off x="2618865" y="1208199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Mosaic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F23354-61C3-5446-B845-BF3C9B396641}"/>
              </a:ext>
            </a:extLst>
          </p:cNvPr>
          <p:cNvSpPr txBox="1"/>
          <p:nvPr/>
        </p:nvSpPr>
        <p:spPr>
          <a:xfrm>
            <a:off x="8753447" y="1224541"/>
            <a:ext cx="135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Chimera</a:t>
            </a:r>
          </a:p>
        </p:txBody>
      </p:sp>
    </p:spTree>
    <p:extLst>
      <p:ext uri="{BB962C8B-B14F-4D97-AF65-F5344CB8AC3E}">
        <p14:creationId xmlns:p14="http://schemas.microsoft.com/office/powerpoint/2010/main" val="3220692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9FB69D-9E19-4FB8-BEAE-20F88589C44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5C1CA3-2348-3748-A7D6-6F5269DE3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0" y="350520"/>
            <a:ext cx="11088105" cy="641939"/>
          </a:xfrm>
        </p:spPr>
        <p:txBody>
          <a:bodyPr>
            <a:normAutofit/>
          </a:bodyPr>
          <a:lstStyle/>
          <a:p>
            <a:r>
              <a:rPr lang="en-US" sz="3200" i="1" dirty="0"/>
              <a:t>Mouse phenotype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02897A-5DA5-2A47-A5A3-BA1D02762E5D}"/>
              </a:ext>
            </a:extLst>
          </p:cNvPr>
          <p:cNvGrpSpPr/>
          <p:nvPr/>
        </p:nvGrpSpPr>
        <p:grpSpPr>
          <a:xfrm>
            <a:off x="1258956" y="1485771"/>
            <a:ext cx="4192131" cy="3886456"/>
            <a:chOff x="1258956" y="1485771"/>
            <a:chExt cx="4192131" cy="3886456"/>
          </a:xfrm>
        </p:grpSpPr>
        <p:pic>
          <p:nvPicPr>
            <p:cNvPr id="25" name="Picture 24" descr="IMG_2107smaller.tif">
              <a:extLst>
                <a:ext uri="{FF2B5EF4-FFF2-40B4-BE49-F238E27FC236}">
                  <a16:creationId xmlns:a16="http://schemas.microsoft.com/office/drawing/2014/main" id="{17F55097-7C84-BD4A-BBEE-E7D63FFDC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956" y="1485771"/>
              <a:ext cx="4192131" cy="3886456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E8C370F-5617-2546-A50D-8E06EDE1F930}"/>
                </a:ext>
              </a:extLst>
            </p:cNvPr>
            <p:cNvSpPr/>
            <p:nvPr/>
          </p:nvSpPr>
          <p:spPr>
            <a:xfrm>
              <a:off x="1258956" y="1485771"/>
              <a:ext cx="4192131" cy="3886456"/>
            </a:xfrm>
            <a:prstGeom prst="rect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DD09F9C-2D30-E349-B5D0-00A654D644B1}"/>
              </a:ext>
            </a:extLst>
          </p:cNvPr>
          <p:cNvGrpSpPr/>
          <p:nvPr/>
        </p:nvGrpSpPr>
        <p:grpSpPr>
          <a:xfrm>
            <a:off x="6224103" y="1485771"/>
            <a:ext cx="5181940" cy="3886456"/>
            <a:chOff x="6224103" y="1485771"/>
            <a:chExt cx="5181940" cy="38864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88344C-6A5D-8D42-8D24-FE8809B01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4103" y="1485772"/>
              <a:ext cx="5181940" cy="388645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947660-2C24-3245-A578-928708EB36EB}"/>
                </a:ext>
              </a:extLst>
            </p:cNvPr>
            <p:cNvSpPr/>
            <p:nvPr/>
          </p:nvSpPr>
          <p:spPr>
            <a:xfrm>
              <a:off x="6224103" y="1485771"/>
              <a:ext cx="5181940" cy="3886456"/>
            </a:xfrm>
            <a:prstGeom prst="rect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3689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9FB69D-9E19-4FB8-BEAE-20F88589C44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5C1CA3-2348-3748-A7D6-6F5269DE3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0" y="350520"/>
            <a:ext cx="11088105" cy="641939"/>
          </a:xfrm>
        </p:spPr>
        <p:txBody>
          <a:bodyPr>
            <a:normAutofit/>
          </a:bodyPr>
          <a:lstStyle/>
          <a:p>
            <a:r>
              <a:rPr lang="en-US" sz="3200" i="1" dirty="0"/>
              <a:t>Mouse overgrowth – vascular malformations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D3B579-C47F-F744-9F27-2F9AA514B69C}"/>
              </a:ext>
            </a:extLst>
          </p:cNvPr>
          <p:cNvSpPr txBox="1"/>
          <p:nvPr/>
        </p:nvSpPr>
        <p:spPr>
          <a:xfrm>
            <a:off x="3089354" y="1068780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mouse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0EADFF7-806B-7046-97D2-736C311556AE}"/>
              </a:ext>
            </a:extLst>
          </p:cNvPr>
          <p:cNvSpPr txBox="1"/>
          <p:nvPr/>
        </p:nvSpPr>
        <p:spPr>
          <a:xfrm>
            <a:off x="8289031" y="1068780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F55F2C-54A2-0E42-91AB-89180AE4B6D1}"/>
              </a:ext>
            </a:extLst>
          </p:cNvPr>
          <p:cNvGrpSpPr/>
          <p:nvPr/>
        </p:nvGrpSpPr>
        <p:grpSpPr>
          <a:xfrm>
            <a:off x="1479177" y="1658470"/>
            <a:ext cx="4329953" cy="4102225"/>
            <a:chOff x="1389530" y="1712259"/>
            <a:chExt cx="4329953" cy="410222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4AB1BCB-12CA-1241-BCE7-C646E19600DB}"/>
                </a:ext>
              </a:extLst>
            </p:cNvPr>
            <p:cNvGrpSpPr/>
            <p:nvPr/>
          </p:nvGrpSpPr>
          <p:grpSpPr>
            <a:xfrm>
              <a:off x="1589349" y="1741248"/>
              <a:ext cx="4015769" cy="4073236"/>
              <a:chOff x="1714855" y="1526095"/>
              <a:chExt cx="4015769" cy="4073236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B6753AB2-10C1-7A4F-BABF-6D7EA81E9F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14855" y="1526095"/>
                <a:ext cx="4015769" cy="4073236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FA4A8BA-16C1-9045-8F72-3A5861B1D2F8}"/>
                  </a:ext>
                </a:extLst>
              </p:cNvPr>
              <p:cNvSpPr txBox="1"/>
              <p:nvPr/>
            </p:nvSpPr>
            <p:spPr>
              <a:xfrm>
                <a:off x="5082639" y="5094514"/>
                <a:ext cx="5822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1000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A6AC21E-304C-7B42-A224-01C64D01EF7D}"/>
                </a:ext>
              </a:extLst>
            </p:cNvPr>
            <p:cNvSpPr/>
            <p:nvPr/>
          </p:nvSpPr>
          <p:spPr>
            <a:xfrm>
              <a:off x="1389530" y="1712259"/>
              <a:ext cx="4329953" cy="4078940"/>
            </a:xfrm>
            <a:prstGeom prst="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950650-EB7D-0847-818A-152EA1185017}"/>
              </a:ext>
            </a:extLst>
          </p:cNvPr>
          <p:cNvGrpSpPr/>
          <p:nvPr/>
        </p:nvGrpSpPr>
        <p:grpSpPr>
          <a:xfrm>
            <a:off x="6687671" y="1658470"/>
            <a:ext cx="4329953" cy="4078940"/>
            <a:chOff x="6687671" y="1685365"/>
            <a:chExt cx="4329953" cy="407894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C6955B4-5517-B54E-83E3-D73E02A217E9}"/>
                </a:ext>
              </a:extLst>
            </p:cNvPr>
            <p:cNvGrpSpPr/>
            <p:nvPr/>
          </p:nvGrpSpPr>
          <p:grpSpPr>
            <a:xfrm>
              <a:off x="6810444" y="1734035"/>
              <a:ext cx="3985603" cy="3942607"/>
              <a:chOff x="6649079" y="1716102"/>
              <a:chExt cx="3985603" cy="3942607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8AF2BB0F-245E-E044-B57C-264162BE38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49079" y="1716102"/>
                <a:ext cx="3985603" cy="3942607"/>
              </a:xfrm>
              <a:prstGeom prst="rect">
                <a:avLst/>
              </a:prstGeom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F4C6771-0103-344D-A6D7-730BBC22F733}"/>
                  </a:ext>
                </a:extLst>
              </p:cNvPr>
              <p:cNvSpPr txBox="1"/>
              <p:nvPr/>
            </p:nvSpPr>
            <p:spPr>
              <a:xfrm>
                <a:off x="9973294" y="5175663"/>
                <a:ext cx="5822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2000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D3B4230-B2EA-A547-A150-105F881DF5DD}"/>
                </a:ext>
              </a:extLst>
            </p:cNvPr>
            <p:cNvSpPr/>
            <p:nvPr/>
          </p:nvSpPr>
          <p:spPr>
            <a:xfrm>
              <a:off x="6687671" y="1685365"/>
              <a:ext cx="4329953" cy="4078940"/>
            </a:xfrm>
            <a:prstGeom prst="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317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9FB69D-9E19-4FB8-BEAE-20F88589C44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5C1CA3-2348-3748-A7D6-6F5269DE3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0" y="350520"/>
            <a:ext cx="11088105" cy="641939"/>
          </a:xfrm>
        </p:spPr>
        <p:txBody>
          <a:bodyPr>
            <a:normAutofit/>
          </a:bodyPr>
          <a:lstStyle/>
          <a:p>
            <a:r>
              <a:rPr lang="en-US" sz="3200" i="1" dirty="0"/>
              <a:t>Mouse overgrowth – cysts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5795A01-B293-8243-AC5B-004935508DBD}"/>
              </a:ext>
            </a:extLst>
          </p:cNvPr>
          <p:cNvGrpSpPr/>
          <p:nvPr/>
        </p:nvGrpSpPr>
        <p:grpSpPr>
          <a:xfrm>
            <a:off x="2036914" y="1798367"/>
            <a:ext cx="3557726" cy="3388307"/>
            <a:chOff x="1624319" y="1798369"/>
            <a:chExt cx="3557726" cy="338830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6B01D98-5710-2F4F-A3A4-07BFFD3A9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4319" y="1798369"/>
              <a:ext cx="3557726" cy="338830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D4EE6E4-BC4F-F844-B83C-DE6E313FF650}"/>
                </a:ext>
              </a:extLst>
            </p:cNvPr>
            <p:cNvSpPr/>
            <p:nvPr/>
          </p:nvSpPr>
          <p:spPr>
            <a:xfrm>
              <a:off x="1624319" y="1798369"/>
              <a:ext cx="3557726" cy="3388307"/>
            </a:xfrm>
            <a:prstGeom prst="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384ACD3-B5F0-FB4E-9A99-DC8CA01BFAB0}"/>
              </a:ext>
            </a:extLst>
          </p:cNvPr>
          <p:cNvGrpSpPr/>
          <p:nvPr/>
        </p:nvGrpSpPr>
        <p:grpSpPr>
          <a:xfrm>
            <a:off x="6270561" y="1848838"/>
            <a:ext cx="4207830" cy="3287367"/>
            <a:chOff x="5891419" y="2145003"/>
            <a:chExt cx="4207830" cy="328736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77841BE-287E-804B-9059-165CCA585B59}"/>
                </a:ext>
              </a:extLst>
            </p:cNvPr>
            <p:cNvGrpSpPr/>
            <p:nvPr/>
          </p:nvGrpSpPr>
          <p:grpSpPr>
            <a:xfrm>
              <a:off x="5891419" y="2145003"/>
              <a:ext cx="4207830" cy="3287367"/>
              <a:chOff x="5891419" y="2011189"/>
              <a:chExt cx="4207830" cy="328736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838E0B4-EE92-814C-8914-58417E8514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1419" y="2011189"/>
                <a:ext cx="4207830" cy="3287367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7736922-CF6A-1248-8EE6-574EBF5C2B96}"/>
                  </a:ext>
                </a:extLst>
              </p:cNvPr>
              <p:cNvSpPr txBox="1"/>
              <p:nvPr/>
            </p:nvSpPr>
            <p:spPr>
              <a:xfrm>
                <a:off x="9549161" y="4857639"/>
                <a:ext cx="4828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100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1D54CA7-EC45-CD4B-ACF2-E91C6B1318C0}"/>
                </a:ext>
              </a:extLst>
            </p:cNvPr>
            <p:cNvSpPr/>
            <p:nvPr/>
          </p:nvSpPr>
          <p:spPr>
            <a:xfrm>
              <a:off x="5891643" y="2145003"/>
              <a:ext cx="4207383" cy="3287367"/>
            </a:xfrm>
            <a:prstGeom prst="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1899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9FB69D-9E19-4FB8-BEAE-20F88589C44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5C1CA3-2348-3748-A7D6-6F5269DE3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0" y="350520"/>
            <a:ext cx="11088105" cy="641939"/>
          </a:xfrm>
        </p:spPr>
        <p:txBody>
          <a:bodyPr>
            <a:normAutofit/>
          </a:bodyPr>
          <a:lstStyle/>
          <a:p>
            <a:r>
              <a:rPr lang="en-US" sz="3200" i="1" dirty="0"/>
              <a:t>Mouse overgrowth - hyperplasia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D3B579-C47F-F744-9F27-2F9AA514B69C}"/>
              </a:ext>
            </a:extLst>
          </p:cNvPr>
          <p:cNvSpPr txBox="1"/>
          <p:nvPr/>
        </p:nvSpPr>
        <p:spPr>
          <a:xfrm>
            <a:off x="2755075" y="1068780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mouse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0EADFF7-806B-7046-97D2-736C311556AE}"/>
              </a:ext>
            </a:extLst>
          </p:cNvPr>
          <p:cNvSpPr txBox="1"/>
          <p:nvPr/>
        </p:nvSpPr>
        <p:spPr>
          <a:xfrm>
            <a:off x="8251372" y="1068780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A72022-4B78-0143-A0A4-6D1323367311}"/>
              </a:ext>
            </a:extLst>
          </p:cNvPr>
          <p:cNvGrpSpPr/>
          <p:nvPr/>
        </p:nvGrpSpPr>
        <p:grpSpPr>
          <a:xfrm>
            <a:off x="713014" y="1623733"/>
            <a:ext cx="5173436" cy="3929342"/>
            <a:chOff x="17792546" y="28640899"/>
            <a:chExt cx="2751287" cy="205037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02E92FD-D76B-CC46-821E-1650A8BF1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92546" y="28655253"/>
              <a:ext cx="2738006" cy="203449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A531EF0-2916-D74A-9045-8CD38A76E0EE}"/>
                </a:ext>
              </a:extLst>
            </p:cNvPr>
            <p:cNvSpPr/>
            <p:nvPr/>
          </p:nvSpPr>
          <p:spPr>
            <a:xfrm>
              <a:off x="17805828" y="28640899"/>
              <a:ext cx="2738005" cy="2050376"/>
            </a:xfrm>
            <a:prstGeom prst="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A0D532-995E-4445-A82B-4AFBC697F7B8}"/>
              </a:ext>
            </a:extLst>
          </p:cNvPr>
          <p:cNvGrpSpPr/>
          <p:nvPr/>
        </p:nvGrpSpPr>
        <p:grpSpPr>
          <a:xfrm>
            <a:off x="6524625" y="1796083"/>
            <a:ext cx="4727575" cy="3414092"/>
            <a:chOff x="21019792" y="28515407"/>
            <a:chExt cx="2751289" cy="16850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DC31CA-6920-F941-A718-B074124EA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21033075" y="28772633"/>
              <a:ext cx="2738006" cy="142604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4C79352-BC77-5344-82A4-C4B72DC887C3}"/>
                </a:ext>
              </a:extLst>
            </p:cNvPr>
            <p:cNvSpPr/>
            <p:nvPr/>
          </p:nvSpPr>
          <p:spPr>
            <a:xfrm>
              <a:off x="21019792" y="28515407"/>
              <a:ext cx="2738007" cy="1685066"/>
            </a:xfrm>
            <a:prstGeom prst="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74B6C12-DFEC-3F49-B071-4604777CE108}"/>
              </a:ext>
            </a:extLst>
          </p:cNvPr>
          <p:cNvSpPr txBox="1"/>
          <p:nvPr/>
        </p:nvSpPr>
        <p:spPr>
          <a:xfrm>
            <a:off x="10621489" y="4775241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A4A8BA-16C1-9045-8F72-3A5861B1D2F8}"/>
              </a:ext>
            </a:extLst>
          </p:cNvPr>
          <p:cNvSpPr txBox="1"/>
          <p:nvPr/>
        </p:nvSpPr>
        <p:spPr>
          <a:xfrm>
            <a:off x="5277964" y="5089566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4259965758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for Grey backgrounds">
      <a:dk1>
        <a:srgbClr val="001A56"/>
      </a:dk1>
      <a:lt1>
        <a:srgbClr val="FFFFFF"/>
      </a:lt1>
      <a:dk2>
        <a:srgbClr val="616165"/>
      </a:dk2>
      <a:lt2>
        <a:srgbClr val="5FE0D3"/>
      </a:lt2>
      <a:accent1>
        <a:srgbClr val="000064"/>
      </a:accent1>
      <a:accent2>
        <a:srgbClr val="FE7F01"/>
      </a:accent2>
      <a:accent3>
        <a:srgbClr val="5C1E9E"/>
      </a:accent3>
      <a:accent4>
        <a:srgbClr val="00BC0E"/>
      </a:accent4>
      <a:accent5>
        <a:srgbClr val="000000"/>
      </a:accent5>
      <a:accent6>
        <a:srgbClr val="04164E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6232</TotalTime>
  <Words>1975</Words>
  <Application>Microsoft Macintosh PowerPoint</Application>
  <PresentationFormat>Widescreen</PresentationFormat>
  <Paragraphs>499</Paragraphs>
  <Slides>35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Calibri</vt:lpstr>
      <vt:lpstr>2_Custom Design</vt:lpstr>
      <vt:lpstr>AIM Proteus: the mouse edition</vt:lpstr>
      <vt:lpstr>PowerPoint Presentation</vt:lpstr>
      <vt:lpstr>Mosaic Proteus mouse</vt:lpstr>
      <vt:lpstr>PowerPoint Presentation</vt:lpstr>
      <vt:lpstr>Mouse variant levels</vt:lpstr>
      <vt:lpstr>Mouse phenotype</vt:lpstr>
      <vt:lpstr>Mouse overgrowth – vascular malformations</vt:lpstr>
      <vt:lpstr>Mouse overgrowth – cysts</vt:lpstr>
      <vt:lpstr>Mouse overgrowth - hyperplasia</vt:lpstr>
      <vt:lpstr>PowerPoint Presentation</vt:lpstr>
      <vt:lpstr>PowerPoint Presentation</vt:lpstr>
      <vt:lpstr>Ubiquitous Proteus mouse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AIM Proteus: the mouse edition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Acknowledgments</vt:lpstr>
    </vt:vector>
  </TitlesOfParts>
  <Company>NHGRI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 Aguila, Ernesto (NIH/NHGRI) [C]</dc:creator>
  <cp:lastModifiedBy>Lindhurst, Marjorie (NIH/NHGRI) [E]</cp:lastModifiedBy>
  <cp:revision>343</cp:revision>
  <dcterms:created xsi:type="dcterms:W3CDTF">2016-02-09T15:15:29Z</dcterms:created>
  <dcterms:modified xsi:type="dcterms:W3CDTF">2022-10-07T03:05:39Z</dcterms:modified>
</cp:coreProperties>
</file>